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 id="2147483864" r:id="rId2"/>
  </p:sldMasterIdLst>
  <p:notesMasterIdLst>
    <p:notesMasterId r:id="rId84"/>
  </p:notesMasterIdLst>
  <p:sldIdLst>
    <p:sldId id="256" r:id="rId3"/>
    <p:sldId id="370" r:id="rId4"/>
    <p:sldId id="405" r:id="rId5"/>
    <p:sldId id="406" r:id="rId6"/>
    <p:sldId id="407" r:id="rId7"/>
    <p:sldId id="408" r:id="rId8"/>
    <p:sldId id="409" r:id="rId9"/>
    <p:sldId id="410" r:id="rId10"/>
    <p:sldId id="411" r:id="rId11"/>
    <p:sldId id="412" r:id="rId12"/>
    <p:sldId id="472" r:id="rId13"/>
    <p:sldId id="484" r:id="rId14"/>
    <p:sldId id="413" r:id="rId15"/>
    <p:sldId id="414" r:id="rId16"/>
    <p:sldId id="415" r:id="rId17"/>
    <p:sldId id="416" r:id="rId18"/>
    <p:sldId id="417" r:id="rId19"/>
    <p:sldId id="418" r:id="rId20"/>
    <p:sldId id="419" r:id="rId21"/>
    <p:sldId id="420" r:id="rId22"/>
    <p:sldId id="421" r:id="rId23"/>
    <p:sldId id="474" r:id="rId24"/>
    <p:sldId id="485" r:id="rId25"/>
    <p:sldId id="422" r:id="rId26"/>
    <p:sldId id="423" r:id="rId27"/>
    <p:sldId id="424" r:id="rId28"/>
    <p:sldId id="425" r:id="rId29"/>
    <p:sldId id="426" r:id="rId30"/>
    <p:sldId id="427" r:id="rId31"/>
    <p:sldId id="428" r:id="rId32"/>
    <p:sldId id="429" r:id="rId33"/>
    <p:sldId id="430" r:id="rId34"/>
    <p:sldId id="431" r:id="rId35"/>
    <p:sldId id="476" r:id="rId36"/>
    <p:sldId id="486" r:id="rId37"/>
    <p:sldId id="432" r:id="rId38"/>
    <p:sldId id="433" r:id="rId39"/>
    <p:sldId id="434" r:id="rId40"/>
    <p:sldId id="435" r:id="rId41"/>
    <p:sldId id="436" r:id="rId42"/>
    <p:sldId id="437" r:id="rId43"/>
    <p:sldId id="438" r:id="rId44"/>
    <p:sldId id="439" r:id="rId45"/>
    <p:sldId id="440" r:id="rId46"/>
    <p:sldId id="441" r:id="rId47"/>
    <p:sldId id="478" r:id="rId48"/>
    <p:sldId id="487" r:id="rId49"/>
    <p:sldId id="442" r:id="rId50"/>
    <p:sldId id="443" r:id="rId51"/>
    <p:sldId id="444" r:id="rId52"/>
    <p:sldId id="445" r:id="rId53"/>
    <p:sldId id="446" r:id="rId54"/>
    <p:sldId id="447" r:id="rId55"/>
    <p:sldId id="448" r:id="rId56"/>
    <p:sldId id="449" r:id="rId57"/>
    <p:sldId id="450" r:id="rId58"/>
    <p:sldId id="451" r:id="rId59"/>
    <p:sldId id="480" r:id="rId60"/>
    <p:sldId id="488" r:id="rId61"/>
    <p:sldId id="452" r:id="rId62"/>
    <p:sldId id="453" r:id="rId63"/>
    <p:sldId id="454" r:id="rId64"/>
    <p:sldId id="455" r:id="rId65"/>
    <p:sldId id="456" r:id="rId66"/>
    <p:sldId id="457" r:id="rId67"/>
    <p:sldId id="458" r:id="rId68"/>
    <p:sldId id="459" r:id="rId69"/>
    <p:sldId id="460" r:id="rId70"/>
    <p:sldId id="482" r:id="rId71"/>
    <p:sldId id="489" r:id="rId72"/>
    <p:sldId id="461" r:id="rId73"/>
    <p:sldId id="462" r:id="rId74"/>
    <p:sldId id="463" r:id="rId75"/>
    <p:sldId id="464" r:id="rId76"/>
    <p:sldId id="465" r:id="rId77"/>
    <p:sldId id="466" r:id="rId78"/>
    <p:sldId id="467" r:id="rId79"/>
    <p:sldId id="468" r:id="rId80"/>
    <p:sldId id="469" r:id="rId81"/>
    <p:sldId id="470" r:id="rId82"/>
    <p:sldId id="471"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58C"/>
    <a:srgbClr val="201F39"/>
    <a:srgbClr val="35335D"/>
    <a:srgbClr val="153C58"/>
    <a:srgbClr val="D85241"/>
    <a:srgbClr val="D75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13" autoAdjust="0"/>
    <p:restoredTop sz="94660"/>
  </p:normalViewPr>
  <p:slideViewPr>
    <p:cSldViewPr snapToGrid="0">
      <p:cViewPr varScale="1">
        <p:scale>
          <a:sx n="84" d="100"/>
          <a:sy n="84" d="100"/>
        </p:scale>
        <p:origin x="114"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49BED-B669-4658-87E9-132C89D50F07}" type="datetimeFigureOut">
              <a:rPr lang="en-US" smtClean="0"/>
              <a:t>4/16/2018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DB8882-0940-4D9F-9A3E-04D6752F748E}" type="slidenum">
              <a:rPr lang="en-US" smtClean="0"/>
              <a:t>‹#›</a:t>
            </a:fld>
            <a:endParaRPr lang="en-US"/>
          </a:p>
        </p:txBody>
      </p:sp>
    </p:spTree>
    <p:extLst>
      <p:ext uri="{BB962C8B-B14F-4D97-AF65-F5344CB8AC3E}">
        <p14:creationId xmlns:p14="http://schemas.microsoft.com/office/powerpoint/2010/main" val="974298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87DB8882-0940-4D9F-9A3E-04D6752F748E}" type="slidenum">
              <a:rPr lang="en-US" smtClean="0"/>
              <a:t>1</a:t>
            </a:fld>
            <a:endParaRPr lang="en-US"/>
          </a:p>
        </p:txBody>
      </p:sp>
    </p:spTree>
    <p:extLst>
      <p:ext uri="{BB962C8B-B14F-4D97-AF65-F5344CB8AC3E}">
        <p14:creationId xmlns:p14="http://schemas.microsoft.com/office/powerpoint/2010/main" val="3503144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87DB8882-0940-4D9F-9A3E-04D6752F748E}" type="slidenum">
              <a:rPr lang="en-US" smtClean="0"/>
              <a:t>47</a:t>
            </a:fld>
            <a:endParaRPr lang="en-US"/>
          </a:p>
        </p:txBody>
      </p:sp>
    </p:spTree>
    <p:extLst>
      <p:ext uri="{BB962C8B-B14F-4D97-AF65-F5344CB8AC3E}">
        <p14:creationId xmlns:p14="http://schemas.microsoft.com/office/powerpoint/2010/main" val="4157384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B8882-0940-4D9F-9A3E-04D6752F7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715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87DB8882-0940-4D9F-9A3E-04D6752F748E}" type="slidenum">
              <a:rPr lang="en-US" smtClean="0"/>
              <a:t>59</a:t>
            </a:fld>
            <a:endParaRPr lang="en-US"/>
          </a:p>
        </p:txBody>
      </p:sp>
    </p:spTree>
    <p:extLst>
      <p:ext uri="{BB962C8B-B14F-4D97-AF65-F5344CB8AC3E}">
        <p14:creationId xmlns:p14="http://schemas.microsoft.com/office/powerpoint/2010/main" val="3645435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B8882-0940-4D9F-9A3E-04D6752F7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555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87DB8882-0940-4D9F-9A3E-04D6752F748E}" type="slidenum">
              <a:rPr lang="en-US" smtClean="0"/>
              <a:t>70</a:t>
            </a:fld>
            <a:endParaRPr lang="en-US"/>
          </a:p>
        </p:txBody>
      </p:sp>
    </p:spTree>
    <p:extLst>
      <p:ext uri="{BB962C8B-B14F-4D97-AF65-F5344CB8AC3E}">
        <p14:creationId xmlns:p14="http://schemas.microsoft.com/office/powerpoint/2010/main" val="302197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87DB8882-0940-4D9F-9A3E-04D6752F748E}" type="slidenum">
              <a:rPr lang="en-US" smtClean="0"/>
              <a:t>2</a:t>
            </a:fld>
            <a:endParaRPr lang="en-US"/>
          </a:p>
        </p:txBody>
      </p:sp>
    </p:spTree>
    <p:extLst>
      <p:ext uri="{BB962C8B-B14F-4D97-AF65-F5344CB8AC3E}">
        <p14:creationId xmlns:p14="http://schemas.microsoft.com/office/powerpoint/2010/main" val="409668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B8882-0940-4D9F-9A3E-04D6752F7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15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87DB8882-0940-4D9F-9A3E-04D6752F748E}" type="slidenum">
              <a:rPr lang="en-US" smtClean="0"/>
              <a:t>12</a:t>
            </a:fld>
            <a:endParaRPr lang="en-US"/>
          </a:p>
        </p:txBody>
      </p:sp>
    </p:spTree>
    <p:extLst>
      <p:ext uri="{BB962C8B-B14F-4D97-AF65-F5344CB8AC3E}">
        <p14:creationId xmlns:p14="http://schemas.microsoft.com/office/powerpoint/2010/main" val="717736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B8882-0940-4D9F-9A3E-04D6752F7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742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87DB8882-0940-4D9F-9A3E-04D6752F748E}" type="slidenum">
              <a:rPr lang="en-US" smtClean="0"/>
              <a:t>23</a:t>
            </a:fld>
            <a:endParaRPr lang="en-US"/>
          </a:p>
        </p:txBody>
      </p:sp>
    </p:spTree>
    <p:extLst>
      <p:ext uri="{BB962C8B-B14F-4D97-AF65-F5344CB8AC3E}">
        <p14:creationId xmlns:p14="http://schemas.microsoft.com/office/powerpoint/2010/main" val="130306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B8882-0940-4D9F-9A3E-04D6752F7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647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87DB8882-0940-4D9F-9A3E-04D6752F748E}" type="slidenum">
              <a:rPr lang="en-US" smtClean="0"/>
              <a:t>35</a:t>
            </a:fld>
            <a:endParaRPr lang="en-US"/>
          </a:p>
        </p:txBody>
      </p:sp>
    </p:spTree>
    <p:extLst>
      <p:ext uri="{BB962C8B-B14F-4D97-AF65-F5344CB8AC3E}">
        <p14:creationId xmlns:p14="http://schemas.microsoft.com/office/powerpoint/2010/main" val="240698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B8882-0940-4D9F-9A3E-04D6752F7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84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86B75A-687E-405C-8A0B-8D00578BA2C3}" type="datetimeFigureOut">
              <a:rPr lang="en-US" smtClean="0"/>
              <a:pPr/>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21807971"/>
      </p:ext>
    </p:extLst>
  </p:cSld>
  <p:clrMapOvr>
    <a:masterClrMapping/>
  </p:clrMapOvr>
  <p:transition spd="slow" advClick="0" advTm="8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4E5243-F52A-4D37-9694-EB26C6C31910}"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59681154"/>
      </p:ext>
    </p:extLst>
  </p:cSld>
  <p:clrMapOvr>
    <a:masterClrMapping/>
  </p:clrMapOvr>
  <p:transition spd="slow" advClick="0" advTm="8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7B6E1-634A-48DC-9E8B-D894023267EF}"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87193502"/>
      </p:ext>
    </p:extLst>
  </p:cSld>
  <p:clrMapOvr>
    <a:masterClrMapping/>
  </p:clrMapOvr>
  <p:transition spd="slow" advClick="0" advTm="8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userDrawn="1"/>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894121910"/>
      </p:ext>
    </p:extLst>
  </p:cSld>
  <p:clrMapOvr>
    <a:masterClrMapping/>
  </p:clrMapOvr>
  <p:transition spd="slow" advClick="0" advTm="8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dirty="0">
              <a:ln>
                <a:noFill/>
              </a:ln>
              <a:solidFill>
                <a:srgbClr val="E5E8E8"/>
              </a:solidFill>
              <a:effectLst/>
              <a:uLnTx/>
              <a:uFillTx/>
              <a:latin typeface="Corbel"/>
              <a:ea typeface="+mn-ea"/>
              <a:cs typeface="+mn-cs"/>
            </a:endParaRPr>
          </a:p>
        </p:txBody>
      </p:sp>
      <p:sp>
        <p:nvSpPr>
          <p:cNvPr id="4"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3161213044"/>
      </p:ext>
    </p:extLst>
  </p:cSld>
  <p:clrMapOvr>
    <a:masterClrMapping/>
  </p:clrMapOvr>
  <p:transition spd="slow" advClick="0" advTm="8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orbel"/>
              <a:ea typeface="+mn-ea"/>
              <a:cs typeface="+mn-cs"/>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smtClean="0"/>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E5E8E8"/>
              </a:solidFill>
              <a:effectLst/>
              <a:uLnTx/>
              <a:uFillTx/>
              <a:latin typeface="Corbel"/>
              <a:ea typeface="+mn-ea"/>
              <a:cs typeface="+mn-cs"/>
            </a:endParaRPr>
          </a:p>
        </p:txBody>
      </p:sp>
      <p:sp>
        <p:nvSpPr>
          <p:cNvPr id="4"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3009734390"/>
      </p:ext>
    </p:extLst>
  </p:cSld>
  <p:clrMapOvr>
    <a:overrideClrMapping bg1="lt1" tx1="dk1" bg2="lt2" tx2="dk2" accent1="accent1" accent2="accent2" accent3="accent3" accent4="accent4" accent5="accent5" accent6="accent6" hlink="hlink" folHlink="folHlink"/>
  </p:clrMapOvr>
  <p:transition spd="slow" advClick="0" advTm="8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E5E8E8"/>
              </a:solidFill>
              <a:effectLst/>
              <a:uLnTx/>
              <a:uFillTx/>
              <a:latin typeface="Corbel"/>
              <a:ea typeface="+mn-ea"/>
              <a:cs typeface="+mn-cs"/>
            </a:endParaRPr>
          </a:p>
        </p:txBody>
      </p:sp>
      <p:sp>
        <p:nvSpPr>
          <p:cNvPr id="4" name="Date Placeholder 4"/>
          <p:cNvSpPr>
            <a:spLocks noGrp="1"/>
          </p:cNvSpPr>
          <p:nvPr>
            <p:ph type="dt" sz="half" idx="10"/>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1766529702"/>
      </p:ext>
    </p:extLst>
  </p:cSld>
  <p:clrMapOvr>
    <a:overrideClrMapping bg1="dk1" tx1="lt1" bg2="dk2" tx2="lt2" accent1="accent1" accent2="accent2" accent3="accent3" accent4="accent4" accent5="accent5" accent6="accent6" hlink="hlink" folHlink="folHlink"/>
  </p:clrMapOvr>
  <p:transition spd="slow" advClick="0" advTm="8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E5E8E8"/>
              </a:solidFill>
              <a:effectLst/>
              <a:uLnTx/>
              <a:uFillTx/>
              <a:latin typeface="Corbel"/>
              <a:ea typeface="+mn-ea"/>
              <a:cs typeface="+mn-cs"/>
            </a:endParaRPr>
          </a:p>
        </p:txBody>
      </p:sp>
      <p:sp>
        <p:nvSpPr>
          <p:cNvPr id="5" name="Date Placeholder 5"/>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D7D43D-6574-4C7B-808D-C6C12215A4D4}" type="datetimeFigureOut">
              <a:rPr kumimoji="0" lang="en-US"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CE5F2-81AA-4605-B028-6FBA391056AF}" type="slidenum">
              <a:rPr kumimoji="0"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4022862585"/>
      </p:ext>
    </p:extLst>
  </p:cSld>
  <p:clrMapOvr>
    <a:masterClrMapping/>
  </p:clrMapOvr>
  <p:transition spd="slow" advClick="0" advTm="8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E5E8E8"/>
              </a:solidFill>
              <a:effectLst/>
              <a:uLnTx/>
              <a:uFillTx/>
              <a:latin typeface="Corbel"/>
              <a:ea typeface="+mn-ea"/>
              <a:cs typeface="+mn-cs"/>
            </a:endParaRPr>
          </a:p>
        </p:txBody>
      </p:sp>
      <p:sp>
        <p:nvSpPr>
          <p:cNvPr id="7" name="Date Placeholder 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2909247788"/>
      </p:ext>
    </p:extLst>
  </p:cSld>
  <p:clrMapOvr>
    <a:masterClrMapping/>
  </p:clrMapOvr>
  <p:transition spd="slow" advClick="0" advTm="8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E5E8E8"/>
              </a:solidFill>
              <a:effectLst/>
              <a:uLnTx/>
              <a:uFillTx/>
              <a:latin typeface="Corbel"/>
              <a:ea typeface="+mn-ea"/>
              <a:cs typeface="+mn-cs"/>
            </a:endParaRPr>
          </a:p>
        </p:txBody>
      </p:sp>
      <p:sp>
        <p:nvSpPr>
          <p:cNvPr id="3"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3447056610"/>
      </p:ext>
    </p:extLst>
  </p:cSld>
  <p:clrMapOvr>
    <a:masterClrMapping/>
  </p:clrMapOvr>
  <p:transition spd="slow" advClick="0" advTm="8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263050"/>
              </a:solidFill>
              <a:effectLst/>
              <a:uLnTx/>
              <a:uFillTx/>
              <a:latin typeface="Corbel"/>
              <a:ea typeface="+mn-ea"/>
              <a:cs typeface="+mn-cs"/>
            </a:endParaRPr>
          </a:p>
        </p:txBody>
      </p:sp>
      <p:sp>
        <p:nvSpPr>
          <p:cNvPr id="2" name="Date Placeholder 2"/>
          <p:cNvSpPr>
            <a:spLocks noGrp="1"/>
          </p:cNvSpPr>
          <p:nvPr>
            <p:ph type="dt" sz="half" idx="10"/>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26305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263050"/>
              </a:solidFill>
              <a:effectLst/>
              <a:uLnTx/>
              <a:uFillTx/>
              <a:latin typeface="Corbel"/>
              <a:ea typeface="+mn-ea"/>
              <a:cs typeface="+mn-cs"/>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26305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263050"/>
              </a:solidFill>
              <a:effectLst/>
              <a:uLnTx/>
              <a:uFillTx/>
              <a:latin typeface="Corbel"/>
              <a:ea typeface="+mn-ea"/>
              <a:cs typeface="+mn-cs"/>
            </a:endParaRPr>
          </a:p>
        </p:txBody>
      </p:sp>
    </p:spTree>
    <p:extLst>
      <p:ext uri="{BB962C8B-B14F-4D97-AF65-F5344CB8AC3E}">
        <p14:creationId xmlns:p14="http://schemas.microsoft.com/office/powerpoint/2010/main" val="2760563111"/>
      </p:ext>
    </p:extLst>
  </p:cSld>
  <p:clrMapOvr>
    <a:masterClrMapping/>
  </p:clrMapOvr>
  <p:transition spd="slow" advClick="0" advTm="8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2D3E9E-A95C-48F2-B4BF-A71542E0BE9A}"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55140208"/>
      </p:ext>
    </p:extLst>
  </p:cSld>
  <p:clrMapOvr>
    <a:masterClrMapping/>
  </p:clrMapOvr>
  <p:transition spd="slow" advClick="0" advTm="800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smtClean="0"/>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E5E8E8"/>
              </a:solidFill>
              <a:effectLst/>
              <a:uLnTx/>
              <a:uFillTx/>
              <a:latin typeface="Corbel"/>
              <a:ea typeface="+mn-ea"/>
              <a:cs typeface="+mn-cs"/>
            </a:endParaRPr>
          </a:p>
        </p:txBody>
      </p:sp>
      <p:sp>
        <p:nvSpPr>
          <p:cNvPr id="5" name="Date Placeholder 5"/>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4126283087"/>
      </p:ext>
    </p:extLst>
  </p:cSld>
  <p:clrMapOvr>
    <a:masterClrMapping/>
  </p:clrMapOvr>
  <p:transition spd="slow" advClick="0" advTm="8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E5E8E8"/>
              </a:solidFill>
              <a:effectLst/>
              <a:uLnTx/>
              <a:uFillTx/>
              <a:latin typeface="Corbel"/>
              <a:ea typeface="+mn-ea"/>
              <a:cs typeface="+mn-cs"/>
            </a:endParaRPr>
          </a:p>
        </p:txBody>
      </p:sp>
      <p:sp>
        <p:nvSpPr>
          <p:cNvPr id="5" name="Date Placeholder 5"/>
          <p:cNvSpPr>
            <a:spLocks noGrp="1"/>
          </p:cNvSpPr>
          <p:nvPr>
            <p:ph type="dt" sz="half" idx="10"/>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26305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263050"/>
              </a:solidFill>
              <a:effectLst/>
              <a:uLnTx/>
              <a:uFillTx/>
              <a:latin typeface="Corbel"/>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26305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263050"/>
              </a:solidFill>
              <a:effectLst/>
              <a:uLnTx/>
              <a:uFillTx/>
              <a:latin typeface="Corbel"/>
              <a:ea typeface="+mn-ea"/>
              <a:cs typeface="+mn-cs"/>
            </a:endParaRPr>
          </a:p>
        </p:txBody>
      </p:sp>
    </p:spTree>
    <p:extLst>
      <p:ext uri="{BB962C8B-B14F-4D97-AF65-F5344CB8AC3E}">
        <p14:creationId xmlns:p14="http://schemas.microsoft.com/office/powerpoint/2010/main" val="2316468460"/>
      </p:ext>
    </p:extLst>
  </p:cSld>
  <p:clrMapOvr>
    <a:masterClrMapping/>
  </p:clrMapOvr>
  <p:transition spd="slow" advClick="0" advTm="8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E5E8E8"/>
              </a:solidFill>
              <a:effectLst/>
              <a:uLnTx/>
              <a:uFillTx/>
              <a:latin typeface="Corbel"/>
              <a:ea typeface="+mn-ea"/>
              <a:cs typeface="+mn-cs"/>
            </a:endParaRPr>
          </a:p>
        </p:txBody>
      </p:sp>
      <p:sp>
        <p:nvSpPr>
          <p:cNvPr id="5" name="Date Placeholder 5"/>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3371549569"/>
      </p:ext>
    </p:extLst>
  </p:cSld>
  <p:clrMapOvr>
    <a:masterClrMapping/>
  </p:clrMapOvr>
  <p:transition spd="slow" advClick="0" advTm="8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E5E8E8"/>
              </a:solidFill>
              <a:effectLst/>
              <a:uLnTx/>
              <a:uFillTx/>
              <a:latin typeface="Corbel"/>
              <a:ea typeface="+mn-ea"/>
              <a:cs typeface="+mn-cs"/>
            </a:endParaRPr>
          </a:p>
        </p:txBody>
      </p:sp>
      <p:sp>
        <p:nvSpPr>
          <p:cNvPr id="4"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1814915666"/>
      </p:ext>
    </p:extLst>
  </p:cSld>
  <p:clrMapOvr>
    <a:masterClrMapping/>
  </p:clrMapOvr>
  <p:transition spd="slow" advClick="0" advTm="8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all" spc="0" normalizeH="0" baseline="0" noProof="0">
              <a:ln>
                <a:noFill/>
              </a:ln>
              <a:solidFill>
                <a:srgbClr val="E5E8E8"/>
              </a:solidFill>
              <a:effectLst/>
              <a:uLnTx/>
              <a:uFillTx/>
              <a:latin typeface="Corbel"/>
              <a:ea typeface="+mn-ea"/>
              <a:cs typeface="+mn-cs"/>
            </a:endParaRPr>
          </a:p>
        </p:txBody>
      </p:sp>
      <p:sp>
        <p:nvSpPr>
          <p:cNvPr id="4"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sz="1100" b="0" i="0" u="none" strike="noStrike" kern="1200" cap="none" spc="0" normalizeH="0" baseline="0" noProof="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1244338567"/>
      </p:ext>
    </p:extLst>
  </p:cSld>
  <p:clrMapOvr>
    <a:masterClrMapping/>
  </p:clrMapOvr>
  <p:transition spd="slow" advClick="0" advTm="8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44938801"/>
      </p:ext>
    </p:extLst>
  </p:cSld>
  <p:clrMapOvr>
    <a:masterClrMapping/>
  </p:clrMapOvr>
  <p:transition spd="slow" advClick="0" advTm="8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2952B5-7A2F-4CC8-B7CE-9234E21C2837}" type="datetimeFigureOut">
              <a:rPr lang="en-US" smtClean="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38956490"/>
      </p:ext>
    </p:extLst>
  </p:cSld>
  <p:clrMapOvr>
    <a:masterClrMapping/>
  </p:clrMapOvr>
  <p:transition spd="slow" advClick="0" advTm="8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1DA07A-9201-4B4B-BAF2-015AFA30F520}" type="datetimeFigureOut">
              <a:rPr lang="en-US" smtClean="0"/>
              <a:t>4/16/2018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66242826"/>
      </p:ext>
    </p:extLst>
  </p:cSld>
  <p:clrMapOvr>
    <a:masterClrMapping/>
  </p:clrMapOvr>
  <p:transition spd="slow" advClick="0" advTm="8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D7E00A-486F-4252-8B1D-E32645521F49}" type="datetimeFigureOut">
              <a:rPr lang="en-US" smtClean="0"/>
              <a:t>4/16/2018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79632573"/>
      </p:ext>
    </p:extLst>
  </p:cSld>
  <p:clrMapOvr>
    <a:masterClrMapping/>
  </p:clrMapOvr>
  <p:transition spd="slow" advClick="0" advTm="8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4/16/2018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7895488"/>
      </p:ext>
    </p:extLst>
  </p:cSld>
  <p:clrMapOvr>
    <a:masterClrMapping/>
  </p:clrMapOvr>
  <p:transition spd="slow" advClick="0" advTm="8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8914297"/>
      </p:ext>
    </p:extLst>
  </p:cSld>
  <p:clrMapOvr>
    <a:masterClrMapping/>
  </p:clrMapOvr>
  <p:transition spd="slow" advClick="0" advTm="8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79769523"/>
      </p:ext>
    </p:extLst>
  </p:cSld>
  <p:clrMapOvr>
    <a:masterClrMapping/>
  </p:clrMapOvr>
  <p:transition spd="slow" advClick="0" advTm="8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4/16/2018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61107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spd="slow" advClick="0" advTm="8000">
    <p:wip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Euphemia"/>
              <a:ea typeface="+mn-ea"/>
              <a:cs typeface="+mn-cs"/>
            </a:endParaRPr>
          </a:p>
        </p:txBody>
      </p:sp>
      <p:sp>
        <p:nvSpPr>
          <p:cNvPr id="5" name="Footer Placeholder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all" spc="0" normalizeH="0" baseline="0" noProof="0" dirty="0">
              <a:ln>
                <a:noFill/>
              </a:ln>
              <a:solidFill>
                <a:srgbClr val="E5E8E8"/>
              </a:solidFill>
              <a:effectLst/>
              <a:uLnTx/>
              <a:uFillTx/>
              <a:latin typeface="Corbel"/>
              <a:ea typeface="+mn-ea"/>
              <a:cs typeface="+mn-cs"/>
            </a:endParaRPr>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orbel"/>
              <a:ea typeface="+mn-ea"/>
              <a:cs typeface="+mn-cs"/>
            </a:endParaRPr>
          </a:p>
        </p:txBody>
      </p:sp>
      <p:sp>
        <p:nvSpPr>
          <p:cNvPr id="4" name="Date Placeholder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583DDF-CA54-461A-A486-592D2374C532}" type="datetimeFigureOut">
              <a:rPr kumimoji="0" lang="en-US" sz="1100" b="0" i="0" u="none" strike="noStrike" kern="1200" cap="none" spc="0" normalizeH="0" baseline="0" noProof="0" smtClean="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4/16/2018</a:t>
            </a:fld>
            <a:endParaRPr kumimoji="0" lang="en-US" sz="1100" b="0" i="0" u="none" strike="noStrike" kern="1200" cap="none" spc="0" normalizeH="0" baseline="0" noProof="0">
              <a:ln>
                <a:noFill/>
              </a:ln>
              <a:solidFill>
                <a:srgbClr val="E5E8E8"/>
              </a:solidFill>
              <a:effectLst/>
              <a:uLnTx/>
              <a:uFillTx/>
              <a:latin typeface="Corbel"/>
              <a:ea typeface="+mn-ea"/>
              <a:cs typeface="+mn-cs"/>
            </a:endParaRPr>
          </a:p>
        </p:txBody>
      </p:sp>
      <p:sp>
        <p:nvSpPr>
          <p:cNvPr id="6" name="Slide Number Placeholder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100" b="0" i="0" u="none" strike="noStrike" kern="1200" cap="none" spc="0" normalizeH="0" baseline="0" noProof="0" smtClean="0">
                <a:ln>
                  <a:noFill/>
                </a:ln>
                <a:solidFill>
                  <a:srgbClr val="E5E8E8"/>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rgbClr val="E5E8E8"/>
              </a:solidFill>
              <a:effectLst/>
              <a:uLnTx/>
              <a:uFillTx/>
              <a:latin typeface="Corbel"/>
              <a:ea typeface="+mn-ea"/>
              <a:cs typeface="+mn-cs"/>
            </a:endParaRPr>
          </a:p>
        </p:txBody>
      </p:sp>
    </p:spTree>
    <p:extLst>
      <p:ext uri="{BB962C8B-B14F-4D97-AF65-F5344CB8AC3E}">
        <p14:creationId xmlns:p14="http://schemas.microsoft.com/office/powerpoint/2010/main" val="371473656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ransition spd="slow" advClick="0" advTm="8000">
    <p:wipe/>
  </p:transition>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oer.galileo.usg.edu/compsci-collections/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oer.galileo.usg.edu/fye-collections/1"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oer.galileo.usg.edu/chemistry-collections/7"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oer.galileo.usg.edu/psychology-collections/7/"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oer.galileo.usg.edu/biology-collections/1/"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oer.galileo.usg.edu/psychology-collections/12/"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oer.galileo.usg.edu/biology-collections/11/"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er.galileo.usg.edu/languages-collections/1/"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oer.galileo.usg.edu/arts-collections/4/"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oer.galileo.usg.edu/criminal-collections/1/"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oer.galileo.usg.edu/mathematics-collections/22/"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oer.galileo.usg.edu/mathematics-collections/15"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oer.galileo.usg.edu/psychology-collections/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oer.galileo.usg.edu/arts-collections/2/"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oer.galileo.usg.edu/psychology-collections/8/"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oer.galileo.usg.edu/psychology-collections/13/"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oer.galileo.usg.edu/psychology-collections/2/" TargetMode="External"/><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oer.galileo.usg.edu/polisci-collections/1/"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oer.galileo.usg.edu/biology-collections/12"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oer.galileo.usg.edu/psychology-collections/9/"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oer.galileo.usg.edu/mathematics-collections/1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oer.galileo.usg.edu/biology-collections/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oer.galileo.usg.edu/physics-collections/2/"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oer.galileo.usg.edu/psychology-collections/14"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oer.galileo.usg.edu/chemistry-collections/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oer.galileo.usg.edu/english-collections/2/" TargetMode="External"/><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oer.galileo.usg.edu/arts-collections/3/"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oer.galileo.usg.edu/criminal-collections/2/"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oer.galileo.usg.edu/health-collections/4/"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oer.galileo.usg.edu/mathematics-collections/20/"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oer.galileo.usg.edu/biology-collections/10/"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oer.galileo.usg.edu/psychology-collections/17"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oer.galileo.usg.edu/business-collections/5"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s://oer.galileo.usg.edu/biology-collections/14"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oer.galileo.usg.edu/psychology-collections/5/"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oer.galileo.usg.edu/history-collections/2"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oer.galileo.usg.edu/mathematics-collections/24"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oer.galileo.usg.edu/polisci-collections/3"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oer.galileo.usg.edu/biology-collections/15/"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oer.galileo.usg.edu/psychology-collections/19/"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oer.galileo.usg.edu/physics-collections/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s://oer.galileo.usg.edu/biology-collections/1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oer.galileo.usg.edu/biology-collections/17"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oer.galileo.usg.edu/communication-collections/1/"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oer.galileo.usg.edu/mathematics-collections/2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oer.galileo.usg.edu/english-collections/4"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oer.galileo.usg.edu/chemistry-collections/15"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s://oer.galileo.usg.edu/mathematics-collections/29"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oer.galileo.usg.edu/health-collections/5"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oer.galileo.usg.edu/mathematics-collections/23/"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oer.galileo.usg.edu/biology-collections/18"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oer.galileo.usg.edu/history-collections/3"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oer.galileo.usg.edu/mathematics-collections/33"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oer.galileo.usg.edu/arts-collections/1/"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image" Target="../media/image5.jp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oer.galileo.usg.edu/geo-collections/1"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s://oer.galileo.usg.edu/history-collections/4"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s://oer.galileo.usg.edu/languages-collections/3"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s://oer.galileo.usg.edu/geo-collections/3"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oer.galileo.usg.edu/business-collections/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s://oer.galileo.usg.edu/psychology-collections/20"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oer.galileo.usg.edu/education-collections/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oer.galileo.usg.edu/biology-collections/19"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oer.galileo.usg.edu/history-collections/5"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oer.galileo.usg.edu/history-collections/1/"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oer.galileo.usg.edu/compsci-collections/8"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oer.galileo.usg.edu/chemistry-collections/16"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oer.galileo.usg.edu/communication-collections/4/" TargetMode="External"/><Relationship Id="rId1" Type="http://schemas.openxmlformats.org/officeDocument/2006/relationships/slideLayout" Target="../slideLayouts/slideLayout1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850" y="2951787"/>
            <a:ext cx="10782300" cy="1043891"/>
          </a:xfrm>
        </p:spPr>
        <p:txBody>
          <a:bodyPr>
            <a:normAutofit/>
          </a:bodyPr>
          <a:lstStyle/>
          <a:p>
            <a:r>
              <a:rPr lang="en-US" sz="2800" b="1" dirty="0" smtClean="0">
                <a:solidFill>
                  <a:srgbClr val="D75241"/>
                </a:solidFill>
                <a:latin typeface="+mn-lt"/>
              </a:rPr>
              <a:t>An initiative of the University System of Georgia</a:t>
            </a:r>
            <a:br>
              <a:rPr lang="en-US" sz="2800" b="1" dirty="0" smtClean="0">
                <a:solidFill>
                  <a:srgbClr val="D75241"/>
                </a:solidFill>
                <a:latin typeface="+mn-lt"/>
              </a:rPr>
            </a:br>
            <a:r>
              <a:rPr lang="en-US" sz="2800" b="1" dirty="0" smtClean="0">
                <a:solidFill>
                  <a:srgbClr val="D75241"/>
                </a:solidFill>
                <a:latin typeface="+mn-lt"/>
              </a:rPr>
              <a:t>and GALILEO, Georgia’s Virtual Library</a:t>
            </a:r>
            <a:endParaRPr lang="en-US" sz="2800" b="1" dirty="0">
              <a:solidFill>
                <a:srgbClr val="D75241"/>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363" y="419587"/>
            <a:ext cx="8597275" cy="3112707"/>
          </a:xfrm>
          <a:prstGeom prst="rect">
            <a:avLst/>
          </a:prstGeom>
        </p:spPr>
      </p:pic>
      <p:pic>
        <p:nvPicPr>
          <p:cNvPr id="9" name="Picture 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90959" y="4908498"/>
            <a:ext cx="3372983" cy="8000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182" y="4825406"/>
            <a:ext cx="4319025" cy="966218"/>
          </a:xfrm>
          <a:prstGeom prst="rect">
            <a:avLst/>
          </a:prstGeom>
        </p:spPr>
      </p:pic>
    </p:spTree>
    <p:extLst>
      <p:ext uri="{BB962C8B-B14F-4D97-AF65-F5344CB8AC3E}">
        <p14:creationId xmlns:p14="http://schemas.microsoft.com/office/powerpoint/2010/main" val="2411829550"/>
      </p:ext>
    </p:extLst>
  </p:cSld>
  <p:clrMapOvr>
    <a:masterClrMapping/>
  </p:clrMapOvr>
  <p:transition spd="slow" advClick="0" advTm="800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smtClean="0">
                <a:ln>
                  <a:noFill/>
                </a:ln>
                <a:solidFill>
                  <a:prstClr val="white"/>
                </a:solidFill>
                <a:effectLst/>
                <a:uLnTx/>
                <a:uFillTx/>
                <a:latin typeface="Calibri" panose="020F0502020204030204" pitchFamily="34" charset="0"/>
                <a:ea typeface="+mn-ea"/>
                <a:cs typeface="Calibri" panose="020F0502020204030204" pitchFamily="34" charset="0"/>
              </a:rPr>
              <a:t>Shuhua</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Lai, </a:t>
            </a:r>
            <a:r>
              <a:rPr kumimoji="0" lang="en-US" sz="1400" b="0" i="0" u="none" strike="noStrike" kern="1200" cap="none" spc="0" normalizeH="0" baseline="0" noProof="0" dirty="0" err="1" smtClean="0">
                <a:ln>
                  <a:noFill/>
                </a:ln>
                <a:solidFill>
                  <a:prstClr val="white"/>
                </a:solidFill>
                <a:effectLst/>
                <a:uLnTx/>
                <a:uFillTx/>
                <a:latin typeface="Calibri" panose="020F0502020204030204" pitchFamily="34" charset="0"/>
                <a:ea typeface="+mn-ea"/>
                <a:cs typeface="Calibri" panose="020F0502020204030204" pitchFamily="34" charset="0"/>
              </a:rPr>
              <a:t>Kairui</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Chen</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Gwinnett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ITEC 2110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$270.00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http://oer.galileo.usg.edu/compsci-collections/6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instruction experience for faculty who piloted the implementation of the </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no-cost-to-student </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course learning material was improved by having more relevant and up to date course material freely available to students on the first day of class, which eliminated the situation that some students could not afford a textbook</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987" b="21895"/>
          <a:stretch/>
        </p:blipFill>
        <p:spPr>
          <a:xfrm>
            <a:off x="296322" y="-28280"/>
            <a:ext cx="11635819" cy="47228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905852172"/>
      </p:ext>
    </p:extLst>
  </p:cSld>
  <p:clrMapOvr>
    <a:masterClrMapping/>
  </p:clrMapOvr>
  <p:transition spd="slow" advClick="0" advTm="8000">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850" y="2951787"/>
            <a:ext cx="10782300" cy="1043891"/>
          </a:xfrm>
        </p:spPr>
        <p:txBody>
          <a:bodyPr>
            <a:normAutofit/>
          </a:bodyPr>
          <a:lstStyle/>
          <a:p>
            <a:r>
              <a:rPr lang="en-US" sz="2800" b="1" dirty="0" smtClean="0">
                <a:solidFill>
                  <a:srgbClr val="D75241"/>
                </a:solidFill>
                <a:latin typeface="+mn-lt"/>
              </a:rPr>
              <a:t>An initiative of the University System of Georgia</a:t>
            </a:r>
            <a:br>
              <a:rPr lang="en-US" sz="2800" b="1" dirty="0" smtClean="0">
                <a:solidFill>
                  <a:srgbClr val="D75241"/>
                </a:solidFill>
                <a:latin typeface="+mn-lt"/>
              </a:rPr>
            </a:br>
            <a:r>
              <a:rPr lang="en-US" sz="2800" b="1" dirty="0" smtClean="0">
                <a:solidFill>
                  <a:srgbClr val="D75241"/>
                </a:solidFill>
                <a:latin typeface="+mn-lt"/>
              </a:rPr>
              <a:t>and GALILEO, Georgia’s Virtual Library</a:t>
            </a:r>
            <a:endParaRPr lang="en-US" sz="2800" b="1" dirty="0">
              <a:solidFill>
                <a:srgbClr val="D75241"/>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363" y="419587"/>
            <a:ext cx="8597275" cy="3112707"/>
          </a:xfrm>
          <a:prstGeom prst="rect">
            <a:avLst/>
          </a:prstGeom>
        </p:spPr>
      </p:pic>
      <p:pic>
        <p:nvPicPr>
          <p:cNvPr id="9" name="Picture 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90959" y="4908498"/>
            <a:ext cx="3372983" cy="8000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182" y="4825406"/>
            <a:ext cx="4319025" cy="966218"/>
          </a:xfrm>
          <a:prstGeom prst="rect">
            <a:avLst/>
          </a:prstGeom>
        </p:spPr>
      </p:pic>
    </p:spTree>
    <p:extLst>
      <p:ext uri="{BB962C8B-B14F-4D97-AF65-F5344CB8AC3E}">
        <p14:creationId xmlns:p14="http://schemas.microsoft.com/office/powerpoint/2010/main" val="3318055011"/>
      </p:ext>
    </p:extLst>
  </p:cSld>
  <p:clrMapOvr>
    <a:masterClrMapping/>
  </p:clrMapOvr>
  <p:transition spd="slow" advClick="0" advTm="800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899" y="1228587"/>
            <a:ext cx="8782049" cy="1569660"/>
          </a:xfrm>
          <a:prstGeom prst="rect">
            <a:avLst/>
          </a:prstGeom>
        </p:spPr>
        <p:txBody>
          <a:bodyPr wrap="square">
            <a:spAutoFit/>
          </a:bodyPr>
          <a:lstStyle/>
          <a:p>
            <a:r>
              <a:rPr lang="en-US" sz="2400" b="1" dirty="0" smtClean="0">
                <a:solidFill>
                  <a:srgbClr val="221E1F"/>
                </a:solidFill>
                <a:latin typeface="Calibri" panose="020F0502020204030204" pitchFamily="34" charset="0"/>
              </a:rPr>
              <a:t>Projects </a:t>
            </a:r>
            <a:r>
              <a:rPr lang="en-US" sz="2400" b="1" dirty="0">
                <a:solidFill>
                  <a:srgbClr val="221E1F"/>
                </a:solidFill>
                <a:latin typeface="Calibri" panose="020F0502020204030204" pitchFamily="34" charset="0"/>
              </a:rPr>
              <a:t>to Support </a:t>
            </a:r>
            <a:r>
              <a:rPr lang="en-US" sz="2400" b="1" dirty="0" smtClean="0">
                <a:solidFill>
                  <a:srgbClr val="221E1F"/>
                </a:solidFill>
                <a:latin typeface="Calibri" panose="020F0502020204030204" pitchFamily="34" charset="0"/>
              </a:rPr>
              <a:t>College </a:t>
            </a:r>
            <a:r>
              <a:rPr lang="en-US" sz="2400" b="1" dirty="0">
                <a:solidFill>
                  <a:srgbClr val="221E1F"/>
                </a:solidFill>
                <a:latin typeface="Calibri" panose="020F0502020204030204" pitchFamily="34" charset="0"/>
              </a:rPr>
              <a:t>Affordability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provides faculty with the support they need to implement Open Educational Resources (OER), library resources, and other affordable resources in place of a commercial textbook through Textbook Transformation Grants. Faculty also create revisions of existing OER and new ancillary materials through ALG Mini-Grants. </a:t>
            </a:r>
            <a:endParaRPr lang="en-US" dirty="0"/>
          </a:p>
        </p:txBody>
      </p:sp>
      <p:sp>
        <p:nvSpPr>
          <p:cNvPr id="3" name="Rectangle 2"/>
          <p:cNvSpPr/>
          <p:nvPr/>
        </p:nvSpPr>
        <p:spPr>
          <a:xfrm>
            <a:off x="3009899" y="3341607"/>
            <a:ext cx="9020176"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One-Stop Center for </a:t>
            </a:r>
            <a:r>
              <a:rPr lang="en-US" sz="2400" b="1" dirty="0" smtClean="0">
                <a:solidFill>
                  <a:srgbClr val="221E1F"/>
                </a:solidFill>
                <a:latin typeface="Calibri" panose="020F0502020204030204" pitchFamily="34" charset="0"/>
              </a:rPr>
              <a:t>Affordable </a:t>
            </a:r>
            <a:r>
              <a:rPr lang="en-US" sz="2400" b="1" dirty="0">
                <a:solidFill>
                  <a:srgbClr val="221E1F"/>
                </a:solidFill>
                <a:latin typeface="Calibri" panose="020F0502020204030204" pitchFamily="34" charset="0"/>
              </a:rPr>
              <a:t>Resources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Georgia’s website provides a place for training, search tools, a weekly newsletter, research, reports, and requests for proposals for new rounds of Textbook </a:t>
            </a:r>
            <a:r>
              <a:rPr lang="en-US" dirty="0" smtClean="0">
                <a:solidFill>
                  <a:srgbClr val="221E1F"/>
                </a:solidFill>
                <a:latin typeface="Calibri" panose="020F0502020204030204" pitchFamily="34" charset="0"/>
              </a:rPr>
              <a:t>Transformation </a:t>
            </a:r>
            <a:r>
              <a:rPr lang="en-US" dirty="0">
                <a:solidFill>
                  <a:srgbClr val="221E1F"/>
                </a:solidFill>
                <a:latin typeface="Calibri" panose="020F0502020204030204" pitchFamily="34" charset="0"/>
              </a:rPr>
              <a:t>Grants: </a:t>
            </a:r>
            <a:r>
              <a:rPr lang="en-US" b="1" dirty="0" smtClean="0">
                <a:solidFill>
                  <a:srgbClr val="221E1F"/>
                </a:solidFill>
                <a:latin typeface="Calibri" panose="020F0502020204030204" pitchFamily="34" charset="0"/>
              </a:rPr>
              <a:t>www.affordablelearninggeorgia.org</a:t>
            </a:r>
            <a:r>
              <a:rPr lang="en-US" dirty="0">
                <a:solidFill>
                  <a:srgbClr val="221E1F"/>
                </a:solidFill>
                <a:latin typeface="Calibri" panose="020F0502020204030204" pitchFamily="34" charset="0"/>
              </a:rPr>
              <a:t>. </a:t>
            </a:r>
            <a:endParaRPr lang="en-US" dirty="0"/>
          </a:p>
        </p:txBody>
      </p:sp>
      <p:sp>
        <p:nvSpPr>
          <p:cNvPr id="4" name="Rectangle 3"/>
          <p:cNvSpPr/>
          <p:nvPr/>
        </p:nvSpPr>
        <p:spPr>
          <a:xfrm>
            <a:off x="3009899" y="5177629"/>
            <a:ext cx="8782049"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Community of Practice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Campus Champions and Library Coordinators help raise awareness of Open Educational Resources to faculty, and help interested faculty in finding, evaluating, revising, remixing, and even creating new OER.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28" y="5146208"/>
            <a:ext cx="1570371" cy="13622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28" y="1328902"/>
            <a:ext cx="1644759" cy="13690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41" y="3257775"/>
            <a:ext cx="1292331" cy="132858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553" t="25077" r="9672" b="24127"/>
          <a:stretch/>
        </p:blipFill>
        <p:spPr>
          <a:xfrm>
            <a:off x="4010004" y="175372"/>
            <a:ext cx="4171992" cy="986540"/>
          </a:xfrm>
          <a:prstGeom prst="rect">
            <a:avLst/>
          </a:prstGeom>
        </p:spPr>
      </p:pic>
    </p:spTree>
    <p:extLst>
      <p:ext uri="{BB962C8B-B14F-4D97-AF65-F5344CB8AC3E}">
        <p14:creationId xmlns:p14="http://schemas.microsoft.com/office/powerpoint/2010/main" val="509603044"/>
      </p:ext>
    </p:extLst>
  </p:cSld>
  <p:clrMapOvr>
    <a:masterClrMapping/>
  </p:clrMapOvr>
  <p:transition spd="slow" advClick="0" advTm="800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Carlton Usher, Linda Lyons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Kennesaw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KSU 1111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$270.00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oer.galileo.usg.edu/fye-collections/1</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244860" y="5335686"/>
            <a:ext cx="4505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“Open resources contributed to high-level engagement and learning according to both Professor and </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student.”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786" b="19348"/>
          <a:stretch/>
        </p:blipFill>
        <p:spPr>
          <a:xfrm>
            <a:off x="0" y="-18854"/>
            <a:ext cx="12192000" cy="47228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824781673"/>
      </p:ext>
    </p:extLst>
  </p:cSld>
  <p:clrMapOvr>
    <a:masterClrMapping/>
  </p:clrMapOvr>
  <p:transition spd="slow" advClick="0" advTm="8000">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399902" y="4943802"/>
            <a:ext cx="45053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Tatiana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Krivosheev</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Bram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Boroson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Caroline Sheppard, Patricia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Todebush</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Justin Mays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Clayton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PHYS 2211, 2212, 1111,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1112;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CHEM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1211, 1212, 2411,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2412</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$28.00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oer.galileo.usg.edu/chemistry-collections/7</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05524" y="5309561"/>
            <a:ext cx="45053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 made all the information available in one place: theory and the report. Everything is done for you as long as you put in the right code. Less papers to print, meaning less money to spend on papers and ink." -Student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494" b="26484"/>
          <a:stretch/>
        </p:blipFill>
        <p:spPr>
          <a:xfrm>
            <a:off x="9524" y="-65988"/>
            <a:ext cx="12192000" cy="47793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298534877"/>
      </p:ext>
    </p:extLst>
  </p:cSld>
  <p:clrMapOvr>
    <a:masterClrMapping/>
  </p:clrMapOvr>
  <p:transition spd="slow" advClick="0" advTm="800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86691" y="5100555"/>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 Sean Callahan, Amy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Burger</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Highlands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PSYC 1101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$218.00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http://oer.galileo.usg.edu/psychology-collections/7</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05524" y="5205058"/>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really enjoyed using the </a:t>
            </a:r>
            <a:r>
              <a:rPr kumimoji="0" lang="en-US" sz="1400" b="0" i="1" u="none" strike="noStrike" kern="1200" cap="none" spc="0" normalizeH="0" baseline="0" noProof="0" dirty="0" err="1" smtClean="0">
                <a:ln>
                  <a:noFill/>
                </a:ln>
                <a:solidFill>
                  <a:prstClr val="white"/>
                </a:solidFill>
                <a:effectLst/>
                <a:uLnTx/>
                <a:uFillTx/>
                <a:latin typeface="Calibri" panose="020F0502020204030204" pitchFamily="34" charset="0"/>
                <a:ea typeface="+mn-ea"/>
                <a:cs typeface="Calibri" panose="020F0502020204030204" pitchFamily="34" charset="0"/>
              </a:rPr>
              <a:t>OpenStax</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Psych book. Often times buying an expensive book that you rarely use can be a burden, but using this book as much as I did and </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receiving </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 for free is a relief." -Student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8459" y="-552254"/>
            <a:ext cx="5275083" cy="52750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75554411"/>
      </p:ext>
    </p:extLst>
  </p:cSld>
  <p:clrMapOvr>
    <a:masterClrMapping/>
  </p:clrMapOvr>
  <p:transition spd="slow" advClick="0" advTm="8000">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556656" y="5091847"/>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Shayla Williams, Kenya Lemon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Albany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BIOL 1111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$130.00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http://oer.galileo.usg.edu/biology-collections/1</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61981" y="5344395"/>
            <a:ext cx="45053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 would be able to print out certain pages and go through them thoroughly with a highlighter and pen. It is a lot less hassle." -Student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8846"/>
          <a:stretch/>
        </p:blipFill>
        <p:spPr>
          <a:xfrm>
            <a:off x="2461868" y="0"/>
            <a:ext cx="6776400" cy="47134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109260414"/>
      </p:ext>
    </p:extLst>
  </p:cSld>
  <p:clrMapOvr>
    <a:masterClrMapping/>
  </p:clrMapOvr>
  <p:transition spd="slow" advClick="0" advTm="8000">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426028" y="5117973"/>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Daniel Farr, Tiffani Reardon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Kennesaw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SOCI 1101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$233.00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http://oer.galileo.usg.edu/psychology-collections/12</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44563" y="5220204"/>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"My professor did a good job wrapping his course around this textbook. The price was perfect - and there were several ways to approach the material: either on the go, in textbook form, and even in both full-book or single-chapter PDF form." -Student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8764" b="38658"/>
          <a:stretch/>
        </p:blipFill>
        <p:spPr>
          <a:xfrm>
            <a:off x="9427" y="-75414"/>
            <a:ext cx="12192000" cy="48076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838712016"/>
      </p:ext>
    </p:extLst>
  </p:cSld>
  <p:clrMapOvr>
    <a:masterClrMapping/>
  </p:clrMapOvr>
  <p:transition spd="slow" advClick="0" advTm="8000">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Stephanie Harvey, Tom Lorenz, Ian Brown, Tommy Wright,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Anh</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-Hue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Thi</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Tu</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Yonnie</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Williams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Southwestern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BIOL 1107, 1108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$285.00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http://oer.galileo.usg.edu/biology-collections/11</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218735" y="5074430"/>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“Historically, some students reported not having their textbooks until midterm due to financial limitations while other did not purchase the textbook at all. This produced an unacceptable bias in the classroom.  The availability of the zero cost textbook eliminates this bias and helped ensure that all students have equal access to required materials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31409"/>
          <a:stretch/>
        </p:blipFill>
        <p:spPr>
          <a:xfrm>
            <a:off x="609775" y="0"/>
            <a:ext cx="11085572" cy="47039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612883353"/>
      </p:ext>
    </p:extLst>
  </p:cSld>
  <p:clrMapOvr>
    <a:masterClrMapping/>
  </p:clrMapOvr>
  <p:transition spd="slow" advClick="0" advTm="8000">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Valerie Hastings, Mariana Stone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University of North Georgia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FREN 1001, FREN 1002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$278.00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http://oer.galileo.usg.edu/languages-collections/1</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83900" y="4935092"/>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new no‐cost online textbooks also allowed us to update the material and include very current authentic cultural sources (such as videos or songs), which kept the students more informed and engaged. Overall, the improved and easier access to the required and recommended materials allowed the students to feel more confident and improve their class performance</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309" b="18425"/>
          <a:stretch/>
        </p:blipFill>
        <p:spPr>
          <a:xfrm>
            <a:off x="1561221" y="0"/>
            <a:ext cx="8836058" cy="47228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4279392238"/>
      </p:ext>
    </p:extLst>
  </p:cSld>
  <p:clrMapOvr>
    <a:masterClrMapping/>
  </p:clrMapOvr>
  <p:transition spd="slow" advClick="0" advTm="8000">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899" y="1228587"/>
            <a:ext cx="8782049" cy="1569660"/>
          </a:xfrm>
          <a:prstGeom prst="rect">
            <a:avLst/>
          </a:prstGeom>
        </p:spPr>
        <p:txBody>
          <a:bodyPr wrap="square">
            <a:spAutoFit/>
          </a:bodyPr>
          <a:lstStyle/>
          <a:p>
            <a:r>
              <a:rPr lang="en-US" sz="2400" b="1" dirty="0" smtClean="0">
                <a:solidFill>
                  <a:srgbClr val="221E1F"/>
                </a:solidFill>
                <a:latin typeface="Calibri" panose="020F0502020204030204" pitchFamily="34" charset="0"/>
              </a:rPr>
              <a:t>Projects </a:t>
            </a:r>
            <a:r>
              <a:rPr lang="en-US" sz="2400" b="1" dirty="0">
                <a:solidFill>
                  <a:srgbClr val="221E1F"/>
                </a:solidFill>
                <a:latin typeface="Calibri" panose="020F0502020204030204" pitchFamily="34" charset="0"/>
              </a:rPr>
              <a:t>to Support </a:t>
            </a:r>
            <a:r>
              <a:rPr lang="en-US" sz="2400" b="1" dirty="0" smtClean="0">
                <a:solidFill>
                  <a:srgbClr val="221E1F"/>
                </a:solidFill>
                <a:latin typeface="Calibri" panose="020F0502020204030204" pitchFamily="34" charset="0"/>
              </a:rPr>
              <a:t>College </a:t>
            </a:r>
            <a:r>
              <a:rPr lang="en-US" sz="2400" b="1" dirty="0">
                <a:solidFill>
                  <a:srgbClr val="221E1F"/>
                </a:solidFill>
                <a:latin typeface="Calibri" panose="020F0502020204030204" pitchFamily="34" charset="0"/>
              </a:rPr>
              <a:t>Affordability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provides faculty with the support they need to implement Open Educational Resources (OER), library resources, and other affordable resources in place of a commercial textbook through Textbook Transformation Grants. Faculty also create revisions of existing OER and new ancillary materials through ALG Mini-Grants. </a:t>
            </a:r>
            <a:endParaRPr lang="en-US" dirty="0"/>
          </a:p>
        </p:txBody>
      </p:sp>
      <p:sp>
        <p:nvSpPr>
          <p:cNvPr id="3" name="Rectangle 2"/>
          <p:cNvSpPr/>
          <p:nvPr/>
        </p:nvSpPr>
        <p:spPr>
          <a:xfrm>
            <a:off x="3009899" y="3341607"/>
            <a:ext cx="9020176"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One-Stop Center for </a:t>
            </a:r>
            <a:r>
              <a:rPr lang="en-US" sz="2400" b="1" dirty="0" smtClean="0">
                <a:solidFill>
                  <a:srgbClr val="221E1F"/>
                </a:solidFill>
                <a:latin typeface="Calibri" panose="020F0502020204030204" pitchFamily="34" charset="0"/>
              </a:rPr>
              <a:t>Affordable </a:t>
            </a:r>
            <a:r>
              <a:rPr lang="en-US" sz="2400" b="1" dirty="0">
                <a:solidFill>
                  <a:srgbClr val="221E1F"/>
                </a:solidFill>
                <a:latin typeface="Calibri" panose="020F0502020204030204" pitchFamily="34" charset="0"/>
              </a:rPr>
              <a:t>Resources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Georgia’s website provides a place for training, search tools, a weekly newsletter, research, reports, and requests for proposals for new rounds of Textbook </a:t>
            </a:r>
            <a:r>
              <a:rPr lang="en-US" dirty="0" smtClean="0">
                <a:solidFill>
                  <a:srgbClr val="221E1F"/>
                </a:solidFill>
                <a:latin typeface="Calibri" panose="020F0502020204030204" pitchFamily="34" charset="0"/>
              </a:rPr>
              <a:t>Transformation </a:t>
            </a:r>
            <a:r>
              <a:rPr lang="en-US" dirty="0">
                <a:solidFill>
                  <a:srgbClr val="221E1F"/>
                </a:solidFill>
                <a:latin typeface="Calibri" panose="020F0502020204030204" pitchFamily="34" charset="0"/>
              </a:rPr>
              <a:t>Grants: </a:t>
            </a:r>
            <a:r>
              <a:rPr lang="en-US" b="1" dirty="0" smtClean="0">
                <a:solidFill>
                  <a:srgbClr val="221E1F"/>
                </a:solidFill>
                <a:latin typeface="Calibri" panose="020F0502020204030204" pitchFamily="34" charset="0"/>
              </a:rPr>
              <a:t>www.affordablelearninggeorgia.org</a:t>
            </a:r>
            <a:r>
              <a:rPr lang="en-US" dirty="0">
                <a:solidFill>
                  <a:srgbClr val="221E1F"/>
                </a:solidFill>
                <a:latin typeface="Calibri" panose="020F0502020204030204" pitchFamily="34" charset="0"/>
              </a:rPr>
              <a:t>. </a:t>
            </a:r>
            <a:endParaRPr lang="en-US" dirty="0"/>
          </a:p>
        </p:txBody>
      </p:sp>
      <p:sp>
        <p:nvSpPr>
          <p:cNvPr id="4" name="Rectangle 3"/>
          <p:cNvSpPr/>
          <p:nvPr/>
        </p:nvSpPr>
        <p:spPr>
          <a:xfrm>
            <a:off x="3009899" y="5177629"/>
            <a:ext cx="8782049"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Community of Practice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Campus Champions and Library Coordinators help raise awareness of Open Educational Resources to faculty, and help interested faculty in finding, evaluating, revising, remixing, and even creating new OER.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28" y="5146208"/>
            <a:ext cx="1570371" cy="13622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28" y="1328902"/>
            <a:ext cx="1644759" cy="13690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41" y="3257775"/>
            <a:ext cx="1292331" cy="132858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553" t="25077" r="9672" b="24127"/>
          <a:stretch/>
        </p:blipFill>
        <p:spPr>
          <a:xfrm>
            <a:off x="4010004" y="175372"/>
            <a:ext cx="4171992" cy="986540"/>
          </a:xfrm>
          <a:prstGeom prst="rect">
            <a:avLst/>
          </a:prstGeom>
        </p:spPr>
      </p:pic>
    </p:spTree>
    <p:extLst>
      <p:ext uri="{BB962C8B-B14F-4D97-AF65-F5344CB8AC3E}">
        <p14:creationId xmlns:p14="http://schemas.microsoft.com/office/powerpoint/2010/main" val="3042341256"/>
      </p:ext>
    </p:extLst>
  </p:cSld>
  <p:clrMapOvr>
    <a:masterClrMapping/>
  </p:clrMapOvr>
  <p:transition spd="slow" advClick="0" advTm="800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304109" y="5144098"/>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Nancy Conley, Michael Fuchs, Christina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Howell</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Clayton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MUSC 2101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$149.00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http://oer.galileo.usg.edu/arts-collections/4</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48304"/>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"My experience with the no-cost material was definitely one of the best things Clayton State has provided me with. Being a student athlete at Clayton State, I was able to do homework on the bus rides to away games, comfortably. Unlike my other classes, I would have had to take 3 huge books on the bus with me." -Student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7135"/>
          <a:stretch/>
        </p:blipFill>
        <p:spPr>
          <a:xfrm>
            <a:off x="887069" y="-1070617"/>
            <a:ext cx="10454326" cy="57840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945171656"/>
      </p:ext>
    </p:extLst>
  </p:cSld>
  <p:clrMapOvr>
    <a:masterClrMapping/>
  </p:clrMapOvr>
  <p:transition spd="slow" advClick="0" advTm="8000">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417319"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Andrea Allen, Scott Jacques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Clayton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SOC 4501, CRJU 4501, CRJU 3020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$114.00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http://oer.galileo.usg.edu/criminal-collections/1</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5922644" y="5435648"/>
            <a:ext cx="45053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 was convenient and affordable. I’m broke and would not have been able to afford a textbook [without OER]." -Student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879"/>
          <a:stretch/>
        </p:blipFill>
        <p:spPr>
          <a:xfrm>
            <a:off x="1950086" y="-1"/>
            <a:ext cx="7966911" cy="47134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800038295"/>
      </p:ext>
    </p:extLst>
  </p:cSld>
  <p:clrMapOvr>
    <a:masterClrMapping/>
  </p:clrMapOvr>
  <p:transition spd="slow" advClick="0" advTm="8000">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850" y="2951787"/>
            <a:ext cx="10782300" cy="1043891"/>
          </a:xfrm>
        </p:spPr>
        <p:txBody>
          <a:bodyPr>
            <a:normAutofit/>
          </a:bodyPr>
          <a:lstStyle/>
          <a:p>
            <a:r>
              <a:rPr lang="en-US" sz="2800" b="1" dirty="0" smtClean="0">
                <a:solidFill>
                  <a:srgbClr val="D75241"/>
                </a:solidFill>
                <a:latin typeface="+mn-lt"/>
              </a:rPr>
              <a:t>An initiative of the University System of Georgia</a:t>
            </a:r>
            <a:br>
              <a:rPr lang="en-US" sz="2800" b="1" dirty="0" smtClean="0">
                <a:solidFill>
                  <a:srgbClr val="D75241"/>
                </a:solidFill>
                <a:latin typeface="+mn-lt"/>
              </a:rPr>
            </a:br>
            <a:r>
              <a:rPr lang="en-US" sz="2800" b="1" dirty="0" smtClean="0">
                <a:solidFill>
                  <a:srgbClr val="D75241"/>
                </a:solidFill>
                <a:latin typeface="+mn-lt"/>
              </a:rPr>
              <a:t>and GALILEO, Georgia’s Virtual Library</a:t>
            </a:r>
            <a:endParaRPr lang="en-US" sz="2800" b="1" dirty="0">
              <a:solidFill>
                <a:srgbClr val="D75241"/>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363" y="419587"/>
            <a:ext cx="8597275" cy="3112707"/>
          </a:xfrm>
          <a:prstGeom prst="rect">
            <a:avLst/>
          </a:prstGeom>
        </p:spPr>
      </p:pic>
      <p:pic>
        <p:nvPicPr>
          <p:cNvPr id="9" name="Picture 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90959" y="4908498"/>
            <a:ext cx="3372983" cy="8000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182" y="4825406"/>
            <a:ext cx="4319025" cy="966218"/>
          </a:xfrm>
          <a:prstGeom prst="rect">
            <a:avLst/>
          </a:prstGeom>
        </p:spPr>
      </p:pic>
    </p:spTree>
    <p:extLst>
      <p:ext uri="{BB962C8B-B14F-4D97-AF65-F5344CB8AC3E}">
        <p14:creationId xmlns:p14="http://schemas.microsoft.com/office/powerpoint/2010/main" val="4146053990"/>
      </p:ext>
    </p:extLst>
  </p:cSld>
  <p:clrMapOvr>
    <a:masterClrMapping/>
  </p:clrMapOvr>
  <p:transition spd="slow" advClick="0" advTm="8000">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899" y="1228587"/>
            <a:ext cx="8782049" cy="1569660"/>
          </a:xfrm>
          <a:prstGeom prst="rect">
            <a:avLst/>
          </a:prstGeom>
        </p:spPr>
        <p:txBody>
          <a:bodyPr wrap="square">
            <a:spAutoFit/>
          </a:bodyPr>
          <a:lstStyle/>
          <a:p>
            <a:r>
              <a:rPr lang="en-US" sz="2400" b="1" dirty="0" smtClean="0">
                <a:solidFill>
                  <a:srgbClr val="221E1F"/>
                </a:solidFill>
                <a:latin typeface="Calibri" panose="020F0502020204030204" pitchFamily="34" charset="0"/>
              </a:rPr>
              <a:t>Projects </a:t>
            </a:r>
            <a:r>
              <a:rPr lang="en-US" sz="2400" b="1" dirty="0">
                <a:solidFill>
                  <a:srgbClr val="221E1F"/>
                </a:solidFill>
                <a:latin typeface="Calibri" panose="020F0502020204030204" pitchFamily="34" charset="0"/>
              </a:rPr>
              <a:t>to Support </a:t>
            </a:r>
            <a:r>
              <a:rPr lang="en-US" sz="2400" b="1" dirty="0" smtClean="0">
                <a:solidFill>
                  <a:srgbClr val="221E1F"/>
                </a:solidFill>
                <a:latin typeface="Calibri" panose="020F0502020204030204" pitchFamily="34" charset="0"/>
              </a:rPr>
              <a:t>College </a:t>
            </a:r>
            <a:r>
              <a:rPr lang="en-US" sz="2400" b="1" dirty="0">
                <a:solidFill>
                  <a:srgbClr val="221E1F"/>
                </a:solidFill>
                <a:latin typeface="Calibri" panose="020F0502020204030204" pitchFamily="34" charset="0"/>
              </a:rPr>
              <a:t>Affordability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provides faculty with the support they need to implement Open Educational Resources (OER), library resources, and other affordable resources in place of a commercial textbook through Textbook Transformation Grants. Faculty also create revisions of existing OER and new ancillary materials through ALG Mini-Grants. </a:t>
            </a:r>
            <a:endParaRPr lang="en-US" dirty="0"/>
          </a:p>
        </p:txBody>
      </p:sp>
      <p:sp>
        <p:nvSpPr>
          <p:cNvPr id="3" name="Rectangle 2"/>
          <p:cNvSpPr/>
          <p:nvPr/>
        </p:nvSpPr>
        <p:spPr>
          <a:xfrm>
            <a:off x="3009899" y="3341607"/>
            <a:ext cx="9020176"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One-Stop Center for </a:t>
            </a:r>
            <a:r>
              <a:rPr lang="en-US" sz="2400" b="1" dirty="0" smtClean="0">
                <a:solidFill>
                  <a:srgbClr val="221E1F"/>
                </a:solidFill>
                <a:latin typeface="Calibri" panose="020F0502020204030204" pitchFamily="34" charset="0"/>
              </a:rPr>
              <a:t>Affordable </a:t>
            </a:r>
            <a:r>
              <a:rPr lang="en-US" sz="2400" b="1" dirty="0">
                <a:solidFill>
                  <a:srgbClr val="221E1F"/>
                </a:solidFill>
                <a:latin typeface="Calibri" panose="020F0502020204030204" pitchFamily="34" charset="0"/>
              </a:rPr>
              <a:t>Resources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Georgia’s website provides a place for training, search tools, a weekly newsletter, research, reports, and requests for proposals for new rounds of Textbook </a:t>
            </a:r>
            <a:r>
              <a:rPr lang="en-US" dirty="0" smtClean="0">
                <a:solidFill>
                  <a:srgbClr val="221E1F"/>
                </a:solidFill>
                <a:latin typeface="Calibri" panose="020F0502020204030204" pitchFamily="34" charset="0"/>
              </a:rPr>
              <a:t>Transformation </a:t>
            </a:r>
            <a:r>
              <a:rPr lang="en-US" dirty="0">
                <a:solidFill>
                  <a:srgbClr val="221E1F"/>
                </a:solidFill>
                <a:latin typeface="Calibri" panose="020F0502020204030204" pitchFamily="34" charset="0"/>
              </a:rPr>
              <a:t>Grants: </a:t>
            </a:r>
            <a:r>
              <a:rPr lang="en-US" b="1" dirty="0" smtClean="0">
                <a:solidFill>
                  <a:srgbClr val="221E1F"/>
                </a:solidFill>
                <a:latin typeface="Calibri" panose="020F0502020204030204" pitchFamily="34" charset="0"/>
              </a:rPr>
              <a:t>www.affordablelearninggeorgia.org</a:t>
            </a:r>
            <a:r>
              <a:rPr lang="en-US" dirty="0">
                <a:solidFill>
                  <a:srgbClr val="221E1F"/>
                </a:solidFill>
                <a:latin typeface="Calibri" panose="020F0502020204030204" pitchFamily="34" charset="0"/>
              </a:rPr>
              <a:t>. </a:t>
            </a:r>
            <a:endParaRPr lang="en-US" dirty="0"/>
          </a:p>
        </p:txBody>
      </p:sp>
      <p:sp>
        <p:nvSpPr>
          <p:cNvPr id="4" name="Rectangle 3"/>
          <p:cNvSpPr/>
          <p:nvPr/>
        </p:nvSpPr>
        <p:spPr>
          <a:xfrm>
            <a:off x="3009899" y="5177629"/>
            <a:ext cx="8782049"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Community of Practice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Campus Champions and Library Coordinators help raise awareness of Open Educational Resources to faculty, and help interested faculty in finding, evaluating, revising, remixing, and even creating new OER.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28" y="5146208"/>
            <a:ext cx="1570371" cy="13622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28" y="1328902"/>
            <a:ext cx="1644759" cy="13690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41" y="3257775"/>
            <a:ext cx="1292331" cy="132858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553" t="25077" r="9672" b="24127"/>
          <a:stretch/>
        </p:blipFill>
        <p:spPr>
          <a:xfrm>
            <a:off x="4010004" y="175372"/>
            <a:ext cx="4171992" cy="986540"/>
          </a:xfrm>
          <a:prstGeom prst="rect">
            <a:avLst/>
          </a:prstGeom>
        </p:spPr>
      </p:pic>
    </p:spTree>
    <p:extLst>
      <p:ext uri="{BB962C8B-B14F-4D97-AF65-F5344CB8AC3E}">
        <p14:creationId xmlns:p14="http://schemas.microsoft.com/office/powerpoint/2010/main" val="4048338837"/>
      </p:ext>
    </p:extLst>
  </p:cSld>
  <p:clrMapOvr>
    <a:masterClrMapping/>
  </p:clrMapOvr>
  <p:transition spd="slow" advClick="0" advTm="8000">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Neal Smith, Daphne Skipper, Christopher Terry,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Marvalisa</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Payne</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Augusta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MATH 2210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$252.95</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http://oer.galileo.usg.edu/mathematics-collections/22</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57774" y="5170224"/>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thoroughly enjoy the idea of being able to open my book up in another screen on my home computer or wherever I go on my phone or tablet. It really contributes to my ability to grasp the in-betweens of what we discussed in class. I love the convenience of having it with me wherever I go."</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1448"/>
          <a:stretch/>
        </p:blipFill>
        <p:spPr>
          <a:xfrm>
            <a:off x="1495532" y="1"/>
            <a:ext cx="9167567" cy="47134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580141413"/>
      </p:ext>
    </p:extLst>
  </p:cSld>
  <p:clrMapOvr>
    <a:masterClrMapping/>
  </p:clrMapOvr>
  <p:transition spd="slow" advClick="0" advTm="8000">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Zephyrinus Okonkwo,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Anilkumar</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Devarapu</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Albany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MATH 2411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$379.00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oer.galileo.usg.edu/mathematics-collections/15</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331946" y="5220204"/>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This course gave me easy free access to all the course materials instead of having to wait for the financial aid refunds to buy the textbook, by that time I will so far behind the class." -Student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9664"/>
          <a:stretch/>
        </p:blipFill>
        <p:spPr>
          <a:xfrm>
            <a:off x="-9427" y="1"/>
            <a:ext cx="12192000" cy="47134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42622780"/>
      </p:ext>
    </p:extLst>
  </p:cSld>
  <p:clrMapOvr>
    <a:masterClrMapping/>
  </p:clrMapOvr>
  <p:transition spd="slow" advClick="0" advTm="8000">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42118"/>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Ellen Cotter, Judy Orton Grissett, Gary Fisk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Southwestern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PSYC 2103</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$144.50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http://oer.galileo.usg.edu/psychology-collections/6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49067" y="5274726"/>
            <a:ext cx="45053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“The </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OER project inspired us to collaborate more and share resources we developed, such as PowerPoint presentations and test bank questions. We hope to continue this collaborative effort in future semesters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080" b="22358"/>
          <a:stretch/>
        </p:blipFill>
        <p:spPr>
          <a:xfrm>
            <a:off x="0" y="-9428"/>
            <a:ext cx="12192000" cy="47228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011652916"/>
      </p:ext>
    </p:extLst>
  </p:cSld>
  <p:clrMapOvr>
    <a:masterClrMapping/>
  </p:clrMapOvr>
  <p:transition spd="slow" advClick="0" advTm="8000">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312817" y="5091846"/>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s-E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Mark </a:t>
            </a:r>
            <a:r>
              <a:rPr kumimoji="0" lang="es-E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Laughlin</a:t>
            </a:r>
            <a:r>
              <a:rPr kumimoji="0" lang="es-E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Ru Story-Huffman, </a:t>
            </a:r>
            <a:r>
              <a:rPr kumimoji="0" lang="es-E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Julie</a:t>
            </a:r>
            <a:r>
              <a:rPr kumimoji="0" lang="es-E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s-E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Megginson</a:t>
            </a:r>
            <a:r>
              <a:rPr kumimoji="0" lang="es-E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Robert </a:t>
            </a:r>
            <a:r>
              <a:rPr kumimoji="0" lang="es-E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Bryant</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Southwestern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MUSC 1100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$205.91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http://oer.galileo.usg.edu/arts-collections/2</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610620" y="5307289"/>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feedback from students have been overwhelmingly positive to the OER. The students appreciated the no-cost option for the textbook, and the additional study guides that were created by the faculty</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6927" b="29497"/>
          <a:stretch/>
        </p:blipFill>
        <p:spPr>
          <a:xfrm>
            <a:off x="2410354" y="-18854"/>
            <a:ext cx="6120903" cy="47416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141091997"/>
      </p:ext>
    </p:extLst>
  </p:cSld>
  <p:clrMapOvr>
    <a:masterClrMapping/>
  </p:clrMapOvr>
  <p:transition spd="slow" advClick="0" advTm="800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443445" y="5097888"/>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Alicia Briganti, John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Gulledge</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Dalton State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PSYC 1101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$153.25</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http://oer.galileo.usg.edu/psychology-collections/8</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323238" y="5126681"/>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“Because we found that students were satisfied with the materials and because performance improved in comparison to past semesters when traditional textbooks were used, we will continue to use no-cost materials so that the impact goes beyond what was proposed for this grant</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350" b="16523"/>
          <a:stretch/>
        </p:blipFill>
        <p:spPr>
          <a:xfrm>
            <a:off x="1443445" y="-18854"/>
            <a:ext cx="9020215" cy="47322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306520543"/>
      </p:ext>
    </p:extLst>
  </p:cSld>
  <p:clrMapOvr>
    <a:masterClrMapping/>
  </p:clrMapOvr>
  <p:transition spd="slow" advClick="0" advTm="8000">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330234" y="506572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Mark A. Kunkel, Fiona Gallagher, Cher Hendricks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University of West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Georgia</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PSYC 1101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$200.00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http://oer.galileo.usg.edu/psychology-collections/13</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201318" y="5220204"/>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“But overall the lesson learned was that it is worth what it costs to try to level the playing field for students, and to facilitate at a minimum their access to affordable learning materials. It was certainly worth the effort</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2140" b="26399"/>
          <a:stretch/>
        </p:blipFill>
        <p:spPr>
          <a:xfrm>
            <a:off x="0" y="0"/>
            <a:ext cx="12212373" cy="47134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263723209"/>
      </p:ext>
    </p:extLst>
  </p:cSld>
  <p:clrMapOvr>
    <a:masterClrMapping/>
  </p:clrMapOvr>
  <p:transition spd="slow" advClick="0" advTm="800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1307" b="16701"/>
          <a:stretch/>
        </p:blipFill>
        <p:spPr>
          <a:xfrm>
            <a:off x="0" y="-18854"/>
            <a:ext cx="12192000" cy="4754172"/>
          </a:xfrm>
          <a:prstGeom prst="rect">
            <a:avLst/>
          </a:prstGeom>
        </p:spPr>
      </p:pic>
      <p:sp>
        <p:nvSpPr>
          <p:cNvPr id="7" name="TextBox 6"/>
          <p:cNvSpPr txBox="1"/>
          <p:nvPr/>
        </p:nvSpPr>
        <p:spPr>
          <a:xfrm>
            <a:off x="1251857" y="5040785"/>
            <a:ext cx="45053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Hassan El-</a:t>
            </a: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Najjar</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Natalie Johnson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Dalton State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Course(s</a:t>
            </a:r>
            <a:r>
              <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SOCI </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$183.00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Link:</a:t>
            </a:r>
            <a:r>
              <a:rPr kumimoji="0" lang="en-US" sz="16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600" b="0" i="0" u="sng" strike="noStrike" kern="1200" cap="none" spc="0" normalizeH="0" baseline="0" noProof="0" dirty="0">
                <a:ln>
                  <a:noFill/>
                </a:ln>
                <a:solidFill>
                  <a:srgbClr val="404040"/>
                </a:solidFill>
                <a:effectLst/>
                <a:uLnTx/>
                <a:uFillTx/>
                <a:latin typeface="Corbel"/>
                <a:ea typeface="+mn-ea"/>
                <a:cs typeface="+mn-cs"/>
                <a:hlinkClick r:id="rId3"/>
              </a:rPr>
              <a:t>http://oer.galileo.usg.edu/psychology-collections/2/</a:t>
            </a:r>
            <a:r>
              <a:rPr kumimoji="0" lang="en-US" sz="1600" b="0" i="0" u="none" strike="noStrike" kern="1200" cap="none" spc="0" normalizeH="0" baseline="0" noProof="0" dirty="0">
                <a:ln>
                  <a:noFill/>
                </a:ln>
                <a:solidFill>
                  <a:srgbClr val="404040"/>
                </a:solidFill>
                <a:effectLst/>
                <a:uLnTx/>
                <a:uFillTx/>
                <a:latin typeface="Corbel"/>
                <a:ea typeface="+mn-ea"/>
                <a:cs typeface="+mn-cs"/>
              </a:rPr>
              <a:t> </a:t>
            </a: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6079399" y="5040785"/>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“The </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transformation impact on instruction was very positive, in that it allowed the instructors the opportunity to develop supplemental materials accompanying the textbook (chapter outlines, study guides, and power-point presentations), which facilitated and benefited the teaching and learning experience</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938390963"/>
      </p:ext>
    </p:extLst>
  </p:cSld>
  <p:clrMapOvr>
    <a:masterClrMapping/>
  </p:clrMapOvr>
  <p:transition spd="slow" advClick="0" advTm="8000">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408611"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Kathleen Barrett, Brian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Jones</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University of West Georgia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POLS 1101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$177.20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http://oer.galileo.usg.edu/polisci-collections/1</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impact of this transformation on my instruction was that I no longer had to teach “to” a particular book.  I used the lectures to ensure students understood the basic ideas and the supplemental material to reinforce or provide examples of that information.  It also allowed me the flexibility to structure the course according to the interests of the class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2199" b="17027"/>
          <a:stretch/>
        </p:blipFill>
        <p:spPr>
          <a:xfrm>
            <a:off x="1051134" y="-37706"/>
            <a:ext cx="10089733" cy="47605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502612908"/>
      </p:ext>
    </p:extLst>
  </p:cSld>
  <p:clrMapOvr>
    <a:masterClrMapping/>
  </p:clrMapOvr>
  <p:transition spd="slow" advClick="0" advTm="8000">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Deanna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Cozart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DeLoris Wenzel Hesse, Brett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Szymik</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Rob Nichols, Leslie Pryor, C. Edward Watson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University of Georgia</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CBIO 2200,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2210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$454.25 (text and lab manual)</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oer.galileo.usg.edu/biology-collections/12</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40358" y="5196350"/>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transformative impacts on instruction have centered around the unique opportunity to carefully reevaluate our curriculum, combing through every learning outcome across a two-semester sequence, to find overlaps and gaps in content</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7017" b="24529"/>
          <a:stretch/>
        </p:blipFill>
        <p:spPr>
          <a:xfrm>
            <a:off x="0" y="-28281"/>
            <a:ext cx="12192000" cy="475111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818822808"/>
      </p:ext>
    </p:extLst>
  </p:cSld>
  <p:clrMapOvr>
    <a:masterClrMapping/>
  </p:clrMapOvr>
  <p:transition spd="slow" advClick="0" advTm="8000">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Joseph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Comeau</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Judy Orton Grissett, Jamie MacLennan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Southwestern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SOCI 1160, SOCI </a:t>
            </a:r>
            <a:r>
              <a:rPr kumimoji="0" lang="it-IT"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4440, </a:t>
            </a: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PSYC </a:t>
            </a:r>
            <a:r>
              <a:rPr kumimoji="0" lang="it-IT"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4431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$205.00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http://oer.galileo.usg.edu/psychology-collections/9</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57774" y="5220204"/>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“Students enjoy not having to purchase a text, and I want to continue to ensure that students are not burdened by purchasing a text.  I am also more conscious of my teaching style and materials, since I am not relying on a commercial text and ancillary materials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6502" b="6640"/>
          <a:stretch/>
        </p:blipFill>
        <p:spPr>
          <a:xfrm>
            <a:off x="0" y="-18855"/>
            <a:ext cx="12192000" cy="47416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82827993"/>
      </p:ext>
    </p:extLst>
  </p:cSld>
  <p:clrMapOvr>
    <a:masterClrMapping/>
  </p:clrMapOvr>
  <p:transition spd="slow" advClick="0" advTm="8000">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77982" y="4928654"/>
            <a:ext cx="45053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Minsu</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Kim,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Hashim</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Saber,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Bikash</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Das, Thomas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Hartfield</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University of North Georgia</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MATH 1111, MATH 1113, MATH 2400, MATH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2460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156.75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http://oer.galileo.usg.edu/mathematics-collections/16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218735" y="5144098"/>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“Our team felt that this project has given them the freedom from the restriction of using one assigned textbook and gave them the opportunity to improve education quality and student’s learning by providing easy access to not just one, but several valuable textbooks and supplement materials with zero or minimal cost to students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5410"/>
          <a:stretch/>
        </p:blipFill>
        <p:spPr>
          <a:xfrm>
            <a:off x="1453299" y="1"/>
            <a:ext cx="9285402" cy="47134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607517893"/>
      </p:ext>
    </p:extLst>
  </p:cSld>
  <p:clrMapOvr>
    <a:masterClrMapping/>
  </p:clrMapOvr>
  <p:transition spd="slow" advClick="0" advTm="8000">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850" y="2951787"/>
            <a:ext cx="10782300" cy="1043891"/>
          </a:xfrm>
        </p:spPr>
        <p:txBody>
          <a:bodyPr>
            <a:normAutofit/>
          </a:bodyPr>
          <a:lstStyle/>
          <a:p>
            <a:r>
              <a:rPr lang="en-US" sz="2800" b="1" dirty="0" smtClean="0">
                <a:solidFill>
                  <a:srgbClr val="D75241"/>
                </a:solidFill>
                <a:latin typeface="+mn-lt"/>
              </a:rPr>
              <a:t>An initiative of the University System of Georgia</a:t>
            </a:r>
            <a:br>
              <a:rPr lang="en-US" sz="2800" b="1" dirty="0" smtClean="0">
                <a:solidFill>
                  <a:srgbClr val="D75241"/>
                </a:solidFill>
                <a:latin typeface="+mn-lt"/>
              </a:rPr>
            </a:br>
            <a:r>
              <a:rPr lang="en-US" sz="2800" b="1" dirty="0" smtClean="0">
                <a:solidFill>
                  <a:srgbClr val="D75241"/>
                </a:solidFill>
                <a:latin typeface="+mn-lt"/>
              </a:rPr>
              <a:t>and GALILEO, Georgia’s Virtual Library</a:t>
            </a:r>
            <a:endParaRPr lang="en-US" sz="2800" b="1" dirty="0">
              <a:solidFill>
                <a:srgbClr val="D75241"/>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363" y="419587"/>
            <a:ext cx="8597275" cy="3112707"/>
          </a:xfrm>
          <a:prstGeom prst="rect">
            <a:avLst/>
          </a:prstGeom>
        </p:spPr>
      </p:pic>
      <p:pic>
        <p:nvPicPr>
          <p:cNvPr id="9" name="Picture 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90959" y="4908498"/>
            <a:ext cx="3372983" cy="8000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182" y="4825406"/>
            <a:ext cx="4319025" cy="966218"/>
          </a:xfrm>
          <a:prstGeom prst="rect">
            <a:avLst/>
          </a:prstGeom>
        </p:spPr>
      </p:pic>
    </p:spTree>
    <p:extLst>
      <p:ext uri="{BB962C8B-B14F-4D97-AF65-F5344CB8AC3E}">
        <p14:creationId xmlns:p14="http://schemas.microsoft.com/office/powerpoint/2010/main" val="3589734749"/>
      </p:ext>
    </p:extLst>
  </p:cSld>
  <p:clrMapOvr>
    <a:masterClrMapping/>
  </p:clrMapOvr>
  <p:transition spd="slow" advClick="0" advTm="8000">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899" y="1228587"/>
            <a:ext cx="8782049" cy="1569660"/>
          </a:xfrm>
          <a:prstGeom prst="rect">
            <a:avLst/>
          </a:prstGeom>
        </p:spPr>
        <p:txBody>
          <a:bodyPr wrap="square">
            <a:spAutoFit/>
          </a:bodyPr>
          <a:lstStyle/>
          <a:p>
            <a:r>
              <a:rPr lang="en-US" sz="2400" b="1" dirty="0" smtClean="0">
                <a:solidFill>
                  <a:srgbClr val="221E1F"/>
                </a:solidFill>
                <a:latin typeface="Calibri" panose="020F0502020204030204" pitchFamily="34" charset="0"/>
              </a:rPr>
              <a:t>Projects </a:t>
            </a:r>
            <a:r>
              <a:rPr lang="en-US" sz="2400" b="1" dirty="0">
                <a:solidFill>
                  <a:srgbClr val="221E1F"/>
                </a:solidFill>
                <a:latin typeface="Calibri" panose="020F0502020204030204" pitchFamily="34" charset="0"/>
              </a:rPr>
              <a:t>to Support </a:t>
            </a:r>
            <a:r>
              <a:rPr lang="en-US" sz="2400" b="1" dirty="0" smtClean="0">
                <a:solidFill>
                  <a:srgbClr val="221E1F"/>
                </a:solidFill>
                <a:latin typeface="Calibri" panose="020F0502020204030204" pitchFamily="34" charset="0"/>
              </a:rPr>
              <a:t>College </a:t>
            </a:r>
            <a:r>
              <a:rPr lang="en-US" sz="2400" b="1" dirty="0">
                <a:solidFill>
                  <a:srgbClr val="221E1F"/>
                </a:solidFill>
                <a:latin typeface="Calibri" panose="020F0502020204030204" pitchFamily="34" charset="0"/>
              </a:rPr>
              <a:t>Affordability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provides faculty with the support they need to implement Open Educational Resources (OER), library resources, and other affordable resources in place of a commercial textbook through Textbook Transformation Grants. Faculty also create revisions of existing OER and new ancillary materials through ALG Mini-Grants. </a:t>
            </a:r>
            <a:endParaRPr lang="en-US" dirty="0"/>
          </a:p>
        </p:txBody>
      </p:sp>
      <p:sp>
        <p:nvSpPr>
          <p:cNvPr id="3" name="Rectangle 2"/>
          <p:cNvSpPr/>
          <p:nvPr/>
        </p:nvSpPr>
        <p:spPr>
          <a:xfrm>
            <a:off x="3009899" y="3341607"/>
            <a:ext cx="9020176"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One-Stop Center for </a:t>
            </a:r>
            <a:r>
              <a:rPr lang="en-US" sz="2400" b="1" dirty="0" smtClean="0">
                <a:solidFill>
                  <a:srgbClr val="221E1F"/>
                </a:solidFill>
                <a:latin typeface="Calibri" panose="020F0502020204030204" pitchFamily="34" charset="0"/>
              </a:rPr>
              <a:t>Affordable </a:t>
            </a:r>
            <a:r>
              <a:rPr lang="en-US" sz="2400" b="1" dirty="0">
                <a:solidFill>
                  <a:srgbClr val="221E1F"/>
                </a:solidFill>
                <a:latin typeface="Calibri" panose="020F0502020204030204" pitchFamily="34" charset="0"/>
              </a:rPr>
              <a:t>Resources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Georgia’s website provides a place for training, search tools, a weekly newsletter, research, reports, and requests for proposals for new rounds of Textbook </a:t>
            </a:r>
            <a:r>
              <a:rPr lang="en-US" dirty="0" smtClean="0">
                <a:solidFill>
                  <a:srgbClr val="221E1F"/>
                </a:solidFill>
                <a:latin typeface="Calibri" panose="020F0502020204030204" pitchFamily="34" charset="0"/>
              </a:rPr>
              <a:t>Transformation </a:t>
            </a:r>
            <a:r>
              <a:rPr lang="en-US" dirty="0">
                <a:solidFill>
                  <a:srgbClr val="221E1F"/>
                </a:solidFill>
                <a:latin typeface="Calibri" panose="020F0502020204030204" pitchFamily="34" charset="0"/>
              </a:rPr>
              <a:t>Grants: </a:t>
            </a:r>
            <a:r>
              <a:rPr lang="en-US" b="1" dirty="0" smtClean="0">
                <a:solidFill>
                  <a:srgbClr val="221E1F"/>
                </a:solidFill>
                <a:latin typeface="Calibri" panose="020F0502020204030204" pitchFamily="34" charset="0"/>
              </a:rPr>
              <a:t>www.affordablelearninggeorgia.org</a:t>
            </a:r>
            <a:r>
              <a:rPr lang="en-US" dirty="0">
                <a:solidFill>
                  <a:srgbClr val="221E1F"/>
                </a:solidFill>
                <a:latin typeface="Calibri" panose="020F0502020204030204" pitchFamily="34" charset="0"/>
              </a:rPr>
              <a:t>. </a:t>
            </a:r>
            <a:endParaRPr lang="en-US" dirty="0"/>
          </a:p>
        </p:txBody>
      </p:sp>
      <p:sp>
        <p:nvSpPr>
          <p:cNvPr id="4" name="Rectangle 3"/>
          <p:cNvSpPr/>
          <p:nvPr/>
        </p:nvSpPr>
        <p:spPr>
          <a:xfrm>
            <a:off x="3009899" y="5177629"/>
            <a:ext cx="8782049"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Community of Practice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Campus Champions and Library Coordinators help raise awareness of Open Educational Resources to faculty, and help interested faculty in finding, evaluating, revising, remixing, and even creating new OER.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28" y="5146208"/>
            <a:ext cx="1570371" cy="13622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28" y="1328902"/>
            <a:ext cx="1644759" cy="13690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41" y="3257775"/>
            <a:ext cx="1292331" cy="132858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553" t="25077" r="9672" b="24127"/>
          <a:stretch/>
        </p:blipFill>
        <p:spPr>
          <a:xfrm>
            <a:off x="4010004" y="175372"/>
            <a:ext cx="4171992" cy="986540"/>
          </a:xfrm>
          <a:prstGeom prst="rect">
            <a:avLst/>
          </a:prstGeom>
        </p:spPr>
      </p:pic>
    </p:spTree>
    <p:extLst>
      <p:ext uri="{BB962C8B-B14F-4D97-AF65-F5344CB8AC3E}">
        <p14:creationId xmlns:p14="http://schemas.microsoft.com/office/powerpoint/2010/main" val="4026338202"/>
      </p:ext>
    </p:extLst>
  </p:cSld>
  <p:clrMapOvr>
    <a:masterClrMapping/>
  </p:clrMapOvr>
  <p:transition spd="slow" advClick="0" advTm="8000">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91847"/>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Timothy Henkel, Emily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Croteau</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Matthew Waters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Valdosta State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BIOL 1010, BIOL 1030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$89.00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http://oer.galileo.usg.edu/biology-collections/6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210027" y="4978636"/>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think having the free textbook online is an amazing idea. Students already pay enough money for tuition and other fees, and taking off fees for textbooks is such a stress-reliever. I would love if more classes had their textbooks online, especially ones that we actually use in class like this one. It was extremely beneficial in helping study and understand concepts." -Student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134" b="19161"/>
          <a:stretch/>
        </p:blipFill>
        <p:spPr>
          <a:xfrm>
            <a:off x="-18854" y="0"/>
            <a:ext cx="12224315" cy="47134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218761067"/>
      </p:ext>
    </p:extLst>
  </p:cSld>
  <p:clrMapOvr>
    <a:masterClrMapping/>
  </p:clrMapOvr>
  <p:transition spd="slow" advClick="0" advTm="8000">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408611" y="5109264"/>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Dereth</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 Drake, Shantanu Chakraborty, Michael Holt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Valdosta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PHYS 1111, PHYS 1112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$256.00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http://oer.galileo.usg.edu/physics-collections/2</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384198" y="5220204"/>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feel like the text book was very helpful, it allowed me to understand the material better after reviewing my notes each day after class. I would encourage any student who will be taking this class to purchase the textbook or use the online version." -Student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5051" b="7629"/>
          <a:stretch/>
        </p:blipFill>
        <p:spPr>
          <a:xfrm>
            <a:off x="515311" y="-75415"/>
            <a:ext cx="11161379" cy="47982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816981876"/>
      </p:ext>
    </p:extLst>
  </p:cSld>
  <p:clrMapOvr>
    <a:masterClrMapping/>
  </p:clrMapOvr>
  <p:transition spd="slow" advClick="0" advTm="8000">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Christopher K. Randall, Jen Willard, Beth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Kirsner</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Adrienne Williamson, Tricia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Mahaffey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Kennesaw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pl-PL"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PSYC 2000, PSYC 2300, PSYC 3301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$297.00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oer.galileo.usg.edu/psychology-collections/14</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331946" y="5466315"/>
            <a:ext cx="4505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never once felt like I needed a [commercial] textbook to supplement the material you provided.” -Student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51"/>
          <a:stretch/>
        </p:blipFill>
        <p:spPr>
          <a:xfrm>
            <a:off x="1455427" y="1"/>
            <a:ext cx="9281147" cy="47134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811936795"/>
      </p:ext>
    </p:extLst>
  </p:cSld>
  <p:clrMapOvr>
    <a:masterClrMapping/>
  </p:clrMapOvr>
  <p:transition spd="slow" advClick="0" advTm="8000">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687284" y="5091846"/>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Chavonda Mills,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Shaundra</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Walker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College and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CHEM 3711, 3712, 3510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$303.50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http://oer.galileo.usg.edu/chemistry-collections/6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92609" y="5091846"/>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“Overall</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the </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transformation was a success. </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As reported</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in section 3 of this report, a comparison of DFW rates, American Chemical Society standardized test scores, and student self‐reflections were used to determine the impact of the no‐cost course transformation</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345"/>
          <a:stretch/>
        </p:blipFill>
        <p:spPr>
          <a:xfrm>
            <a:off x="0" y="-612743"/>
            <a:ext cx="12192000" cy="533557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421290934"/>
      </p:ext>
    </p:extLst>
  </p:cSld>
  <p:clrMapOvr>
    <a:masterClrMapping/>
  </p:clrMapOvr>
  <p:transition spd="slow" advClick="0" advTm="800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2" t="22832" b="20202"/>
          <a:stretch/>
        </p:blipFill>
        <p:spPr>
          <a:xfrm>
            <a:off x="456912" y="-18854"/>
            <a:ext cx="11123055" cy="4741683"/>
          </a:xfrm>
          <a:prstGeom prst="rect">
            <a:avLst/>
          </a:prstGeom>
        </p:spPr>
      </p:pic>
      <p:sp>
        <p:nvSpPr>
          <p:cNvPr id="7" name="TextBox 6"/>
          <p:cNvSpPr txBox="1"/>
          <p:nvPr/>
        </p:nvSpPr>
        <p:spPr>
          <a:xfrm>
            <a:off x="1001486" y="5010006"/>
            <a:ext cx="492905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Jenny Crisp, Lydia </a:t>
            </a: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Postell</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Melissa </a:t>
            </a: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Whitesell</a:t>
            </a: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Dalton State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Course(s</a:t>
            </a:r>
            <a:r>
              <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ENGL 0098, 0989, 0999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$68.00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Link: </a:t>
            </a:r>
            <a:r>
              <a:rPr kumimoji="0" lang="en-US" sz="1600" b="0" i="0" u="sng" strike="noStrike" kern="1200" cap="none" spc="0" normalizeH="0" baseline="0" noProof="0" dirty="0">
                <a:ln>
                  <a:noFill/>
                </a:ln>
                <a:solidFill>
                  <a:srgbClr val="404040"/>
                </a:solidFill>
                <a:effectLst/>
                <a:uLnTx/>
                <a:uFillTx/>
                <a:latin typeface="Corbel"/>
                <a:ea typeface="+mn-ea"/>
                <a:cs typeface="+mn-cs"/>
                <a:hlinkClick r:id="rId3"/>
              </a:rPr>
              <a:t>http://oer.galileo.usg.edu/english-collections/2/ </a:t>
            </a: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6018440" y="5010006"/>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“This improvement in DFW rates in the first semester of implementation is truly remarkable and is a reversal of a multi-year trend in English 0098: students enrolled in the spring term are almost always repeating the course, and results in spring and have traditionally been much worse than results in the fall semester</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43484201"/>
      </p:ext>
    </p:extLst>
  </p:cSld>
  <p:clrMapOvr>
    <a:masterClrMapping/>
  </p:clrMapOvr>
  <p:transition spd="slow" advClick="0" advTm="8000">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Elizabeth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Whittenburg</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Ozment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Irina Escalante-</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Chernova</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Catherine </a:t>
            </a:r>
            <a:r>
              <a:rPr kumimoji="0" lang="en-US" sz="1400" b="0" i="0" u="none" strike="noStrike" kern="1200" cap="none" spc="0" normalizeH="0" baseline="0" noProof="0" dirty="0" err="1" smtClean="0">
                <a:ln>
                  <a:noFill/>
                </a:ln>
                <a:solidFill>
                  <a:prstClr val="white"/>
                </a:solidFill>
                <a:effectLst/>
                <a:uLnTx/>
                <a:uFillTx/>
                <a:latin typeface="Calibri" panose="020F0502020204030204" pitchFamily="34" charset="0"/>
                <a:ea typeface="+mn-ea"/>
                <a:cs typeface="Calibri" panose="020F0502020204030204" pitchFamily="34" charset="0"/>
              </a:rPr>
              <a:t>Kilroe</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-Smith</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Todd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Mueller</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Gwinnett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MUSC 1100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$142.85</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http://oer.galileo.usg.edu/arts-collections/3</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57775" y="5405355"/>
            <a:ext cx="4505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"Brilliant Idea! Saved us money, and study guides were very user friendly." -Student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8863" b="18051"/>
          <a:stretch/>
        </p:blipFill>
        <p:spPr>
          <a:xfrm>
            <a:off x="826415" y="-37706"/>
            <a:ext cx="10061543" cy="47605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062444674"/>
      </p:ext>
    </p:extLst>
  </p:cSld>
  <p:clrMapOvr>
    <a:masterClrMapping/>
  </p:clrMapOvr>
  <p:transition spd="slow" advClick="0" advTm="8000">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Jason Davis, Andrea Allen, Scott Jacques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Clayton State University and Georgia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CRJU 1150, 1100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$144.75</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http://oer.galileo.usg.edu/criminal-collections/2</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227443" y="5389482"/>
            <a:ext cx="4505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“This grant transformed us as instructors by showing us that you do not have to teach with - and to - a textbook</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619" b="10791"/>
          <a:stretch/>
        </p:blipFill>
        <p:spPr>
          <a:xfrm>
            <a:off x="1524000" y="0"/>
            <a:ext cx="9144000" cy="47039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710817940"/>
      </p:ext>
    </p:extLst>
  </p:cSld>
  <p:clrMapOvr>
    <a:masterClrMapping/>
  </p:clrMapOvr>
  <p:transition spd="slow" advClick="0" advTm="8000">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521822" y="5112482"/>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Bridget Melton, Nicholas Murray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Southern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KINS 2535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$166.00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http://oer.galileo.usg.edu/health-collections/4</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375489" y="5112482"/>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process of tailor making content material for the course improved the pedagogical and integrity of the course.  When we selected each element for the content, the team members really had to ask if it added value to the learning experience</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3797" b="12479"/>
          <a:stretch/>
        </p:blipFill>
        <p:spPr>
          <a:xfrm>
            <a:off x="1135406" y="-28279"/>
            <a:ext cx="9921188" cy="47416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241225054"/>
      </p:ext>
    </p:extLst>
  </p:cSld>
  <p:clrMapOvr>
    <a:masterClrMapping/>
  </p:clrMapOvr>
  <p:transition spd="slow" advClick="0" advTm="8000">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Billie May, Kara Mullen,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Jelinda</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Spotorno</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Chaogui</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Zhang, Aaron Rafter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Clayton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MATH 1111, 1112, 1113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$189.99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http://oer.galileo.usg.edu/mathematics-collections/20</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358072" y="5431481"/>
            <a:ext cx="45053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 believe that we did achieve our goals, and students are generally satisfied, after overcoming some initial transitional issues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8653" b="39278"/>
          <a:stretch/>
        </p:blipFill>
        <p:spPr>
          <a:xfrm>
            <a:off x="1900913" y="-28280"/>
            <a:ext cx="8390175" cy="47605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071196920"/>
      </p:ext>
    </p:extLst>
  </p:cSld>
  <p:clrMapOvr>
    <a:masterClrMapping/>
  </p:clrMapOvr>
  <p:transition spd="slow" advClick="0" advTm="8000">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Thomas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Harnden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Andrew Dawson, Sharryse Henderson, Jason Christian, Christen Collins, Amanda West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Highlands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BIOL 1010,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2154</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$361.00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http://oer.galileo.usg.edu/biology-collections/10</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210026" y="5196350"/>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“Additionally, faculty reported having an increased awareness regarding the various limitations that contemporary students face as well as developed a sense of exigency to create curriculum and activities with these limitations in mind</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774" b="24949"/>
          <a:stretch/>
        </p:blipFill>
        <p:spPr>
          <a:xfrm>
            <a:off x="1063609" y="-47134"/>
            <a:ext cx="10064782" cy="47511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751132743"/>
      </p:ext>
    </p:extLst>
  </p:cSld>
  <p:clrMapOvr>
    <a:masterClrMapping/>
  </p:clrMapOvr>
  <p:transition spd="slow" advClick="0" advTm="8000">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Georgina Hammock, Quentin Hartmann, Lauren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Verlaque</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Stephanie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Northington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Winona Hatcher, Li 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Augusta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PSYC 1101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$92.70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oer.galileo.usg.edu/psychology-collections/17</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 had several accomplishments with our project, the first and foremost being that we accomplished our goal of full implementation across all sections of our Introductory Psychology course in spring 2017.  The students were pleased with the money they were able to save on the textbook, and their grades were not negatively impacted by its use</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4880" b="5980"/>
          <a:stretch/>
        </p:blipFill>
        <p:spPr>
          <a:xfrm>
            <a:off x="952500" y="-28280"/>
            <a:ext cx="10287000" cy="47416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382994100"/>
      </p:ext>
    </p:extLst>
  </p:cSld>
  <p:clrMapOvr>
    <a:masterClrMapping/>
  </p:clrMapOvr>
  <p:transition spd="slow" advClick="0" advTm="8000">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850" y="2951787"/>
            <a:ext cx="10782300" cy="1043891"/>
          </a:xfrm>
        </p:spPr>
        <p:txBody>
          <a:bodyPr>
            <a:normAutofit/>
          </a:bodyPr>
          <a:lstStyle/>
          <a:p>
            <a:r>
              <a:rPr lang="en-US" sz="2800" b="1" dirty="0" smtClean="0">
                <a:solidFill>
                  <a:srgbClr val="D75241"/>
                </a:solidFill>
                <a:latin typeface="+mn-lt"/>
              </a:rPr>
              <a:t>An initiative of the University System of Georgia</a:t>
            </a:r>
            <a:br>
              <a:rPr lang="en-US" sz="2800" b="1" dirty="0" smtClean="0">
                <a:solidFill>
                  <a:srgbClr val="D75241"/>
                </a:solidFill>
                <a:latin typeface="+mn-lt"/>
              </a:rPr>
            </a:br>
            <a:r>
              <a:rPr lang="en-US" sz="2800" b="1" dirty="0" smtClean="0">
                <a:solidFill>
                  <a:srgbClr val="D75241"/>
                </a:solidFill>
                <a:latin typeface="+mn-lt"/>
              </a:rPr>
              <a:t>and GALILEO, Georgia’s Virtual Library</a:t>
            </a:r>
            <a:endParaRPr lang="en-US" sz="2800" b="1" dirty="0">
              <a:solidFill>
                <a:srgbClr val="D75241"/>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363" y="419587"/>
            <a:ext cx="8597275" cy="3112707"/>
          </a:xfrm>
          <a:prstGeom prst="rect">
            <a:avLst/>
          </a:prstGeom>
        </p:spPr>
      </p:pic>
      <p:pic>
        <p:nvPicPr>
          <p:cNvPr id="9" name="Picture 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90959" y="4908498"/>
            <a:ext cx="3372983" cy="8000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182" y="4825406"/>
            <a:ext cx="4319025" cy="966218"/>
          </a:xfrm>
          <a:prstGeom prst="rect">
            <a:avLst/>
          </a:prstGeom>
        </p:spPr>
      </p:pic>
    </p:spTree>
    <p:extLst>
      <p:ext uri="{BB962C8B-B14F-4D97-AF65-F5344CB8AC3E}">
        <p14:creationId xmlns:p14="http://schemas.microsoft.com/office/powerpoint/2010/main" val="47431389"/>
      </p:ext>
    </p:extLst>
  </p:cSld>
  <p:clrMapOvr>
    <a:masterClrMapping/>
  </p:clrMapOvr>
  <p:transition spd="slow" advClick="0" advTm="8000">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899" y="1228587"/>
            <a:ext cx="8782049" cy="1569660"/>
          </a:xfrm>
          <a:prstGeom prst="rect">
            <a:avLst/>
          </a:prstGeom>
        </p:spPr>
        <p:txBody>
          <a:bodyPr wrap="square">
            <a:spAutoFit/>
          </a:bodyPr>
          <a:lstStyle/>
          <a:p>
            <a:r>
              <a:rPr lang="en-US" sz="2400" b="1" dirty="0" smtClean="0">
                <a:solidFill>
                  <a:srgbClr val="221E1F"/>
                </a:solidFill>
                <a:latin typeface="Calibri" panose="020F0502020204030204" pitchFamily="34" charset="0"/>
              </a:rPr>
              <a:t>Projects </a:t>
            </a:r>
            <a:r>
              <a:rPr lang="en-US" sz="2400" b="1" dirty="0">
                <a:solidFill>
                  <a:srgbClr val="221E1F"/>
                </a:solidFill>
                <a:latin typeface="Calibri" panose="020F0502020204030204" pitchFamily="34" charset="0"/>
              </a:rPr>
              <a:t>to Support </a:t>
            </a:r>
            <a:r>
              <a:rPr lang="en-US" sz="2400" b="1" dirty="0" smtClean="0">
                <a:solidFill>
                  <a:srgbClr val="221E1F"/>
                </a:solidFill>
                <a:latin typeface="Calibri" panose="020F0502020204030204" pitchFamily="34" charset="0"/>
              </a:rPr>
              <a:t>College </a:t>
            </a:r>
            <a:r>
              <a:rPr lang="en-US" sz="2400" b="1" dirty="0">
                <a:solidFill>
                  <a:srgbClr val="221E1F"/>
                </a:solidFill>
                <a:latin typeface="Calibri" panose="020F0502020204030204" pitchFamily="34" charset="0"/>
              </a:rPr>
              <a:t>Affordability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provides faculty with the support they need to implement Open Educational Resources (OER), library resources, and other affordable resources in place of a commercial textbook through Textbook Transformation Grants. Faculty also create revisions of existing OER and new ancillary materials through ALG Mini-Grants. </a:t>
            </a:r>
            <a:endParaRPr lang="en-US" dirty="0"/>
          </a:p>
        </p:txBody>
      </p:sp>
      <p:sp>
        <p:nvSpPr>
          <p:cNvPr id="3" name="Rectangle 2"/>
          <p:cNvSpPr/>
          <p:nvPr/>
        </p:nvSpPr>
        <p:spPr>
          <a:xfrm>
            <a:off x="3009899" y="3341607"/>
            <a:ext cx="9020176"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One-Stop Center for </a:t>
            </a:r>
            <a:r>
              <a:rPr lang="en-US" sz="2400" b="1" dirty="0" smtClean="0">
                <a:solidFill>
                  <a:srgbClr val="221E1F"/>
                </a:solidFill>
                <a:latin typeface="Calibri" panose="020F0502020204030204" pitchFamily="34" charset="0"/>
              </a:rPr>
              <a:t>Affordable </a:t>
            </a:r>
            <a:r>
              <a:rPr lang="en-US" sz="2400" b="1" dirty="0">
                <a:solidFill>
                  <a:srgbClr val="221E1F"/>
                </a:solidFill>
                <a:latin typeface="Calibri" panose="020F0502020204030204" pitchFamily="34" charset="0"/>
              </a:rPr>
              <a:t>Resources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Georgia’s website provides a place for training, search tools, a weekly newsletter, research, reports, and requests for proposals for new rounds of Textbook </a:t>
            </a:r>
            <a:r>
              <a:rPr lang="en-US" dirty="0" smtClean="0">
                <a:solidFill>
                  <a:srgbClr val="221E1F"/>
                </a:solidFill>
                <a:latin typeface="Calibri" panose="020F0502020204030204" pitchFamily="34" charset="0"/>
              </a:rPr>
              <a:t>Transformation </a:t>
            </a:r>
            <a:r>
              <a:rPr lang="en-US" dirty="0">
                <a:solidFill>
                  <a:srgbClr val="221E1F"/>
                </a:solidFill>
                <a:latin typeface="Calibri" panose="020F0502020204030204" pitchFamily="34" charset="0"/>
              </a:rPr>
              <a:t>Grants: </a:t>
            </a:r>
            <a:r>
              <a:rPr lang="en-US" b="1" dirty="0" smtClean="0">
                <a:solidFill>
                  <a:srgbClr val="221E1F"/>
                </a:solidFill>
                <a:latin typeface="Calibri" panose="020F0502020204030204" pitchFamily="34" charset="0"/>
              </a:rPr>
              <a:t>www.affordablelearninggeorgia.org</a:t>
            </a:r>
            <a:r>
              <a:rPr lang="en-US" dirty="0">
                <a:solidFill>
                  <a:srgbClr val="221E1F"/>
                </a:solidFill>
                <a:latin typeface="Calibri" panose="020F0502020204030204" pitchFamily="34" charset="0"/>
              </a:rPr>
              <a:t>. </a:t>
            </a:r>
            <a:endParaRPr lang="en-US" dirty="0"/>
          </a:p>
        </p:txBody>
      </p:sp>
      <p:sp>
        <p:nvSpPr>
          <p:cNvPr id="4" name="Rectangle 3"/>
          <p:cNvSpPr/>
          <p:nvPr/>
        </p:nvSpPr>
        <p:spPr>
          <a:xfrm>
            <a:off x="3009899" y="5177629"/>
            <a:ext cx="8782049"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Community of Practice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Campus Champions and Library Coordinators help raise awareness of Open Educational Resources to faculty, and help interested faculty in finding, evaluating, revising, remixing, and even creating new OER.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28" y="5146208"/>
            <a:ext cx="1570371" cy="13622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28" y="1328902"/>
            <a:ext cx="1644759" cy="13690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41" y="3257775"/>
            <a:ext cx="1292331" cy="132858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553" t="25077" r="9672" b="24127"/>
          <a:stretch/>
        </p:blipFill>
        <p:spPr>
          <a:xfrm>
            <a:off x="4010004" y="175372"/>
            <a:ext cx="4171992" cy="986540"/>
          </a:xfrm>
          <a:prstGeom prst="rect">
            <a:avLst/>
          </a:prstGeom>
        </p:spPr>
      </p:pic>
    </p:spTree>
    <p:extLst>
      <p:ext uri="{BB962C8B-B14F-4D97-AF65-F5344CB8AC3E}">
        <p14:creationId xmlns:p14="http://schemas.microsoft.com/office/powerpoint/2010/main" val="2423926382"/>
      </p:ext>
    </p:extLst>
  </p:cSld>
  <p:clrMapOvr>
    <a:masterClrMapping/>
  </p:clrMapOvr>
  <p:transition spd="slow" advClick="0" advTm="8000">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Sheryne Southard, Lawrence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Menter</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Clayton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TECH 3115, BLAW 2106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83.83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oer.galileo.usg.edu/business-collections/5</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66105" y="5113046"/>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really appreciate that you have done this. The cost of books are out of control. I have two other classes where my books cost $200 each. I wish all other professors would do this as well. Thank you and I look forward to taking this class.” -</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Student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698" r="41408"/>
          <a:stretch/>
        </p:blipFill>
        <p:spPr>
          <a:xfrm rot="5400000">
            <a:off x="3706306" y="-1188464"/>
            <a:ext cx="4779389" cy="70431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600019333"/>
      </p:ext>
    </p:extLst>
  </p:cSld>
  <p:clrMapOvr>
    <a:masterClrMapping/>
  </p:clrMapOvr>
  <p:transition spd="slow" advClick="0" advTm="8000">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Shana Kerr, David Garten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Institute of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BIOL 1520, BIOL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1521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$180.10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oer.galileo.usg.edu/biology-collections/14</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275472"/>
            <a:ext cx="45053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 a result of this transformation, instruction in the classroom is now more focused on activities that promote active learning, rather than standard lecture</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9622"/>
          <a:stretch/>
        </p:blipFill>
        <p:spPr>
          <a:xfrm>
            <a:off x="1264228" y="-122549"/>
            <a:ext cx="9663545" cy="48265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384779649"/>
      </p:ext>
    </p:extLst>
  </p:cSld>
  <p:clrMapOvr>
    <a:masterClrMapping/>
  </p:clrMapOvr>
  <p:transition spd="slow" advClick="0" advTm="800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Antoinette Miller, Samuel Maddox, Mark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Dadonna</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Christina Grange,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Eckart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Werther</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Nichelle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Gause</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Clayton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PSYC 1101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$137.00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http://oer.galileo.usg.edu/psychology-collections/5</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 a general rule, our experience with this course transformation has made us more aware of the potential for OER in our courses, and encouraged us to explore additional avenues for our other courses. As college costs continue to rise and with the substantial proportion of our students requiring financial assistance, we see this as another means to support our student </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learning.”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4691" b="23454"/>
          <a:stretch/>
        </p:blipFill>
        <p:spPr>
          <a:xfrm>
            <a:off x="0" y="-28280"/>
            <a:ext cx="12192000" cy="47416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090336260"/>
      </p:ext>
    </p:extLst>
  </p:cSld>
  <p:clrMapOvr>
    <a:masterClrMapping/>
  </p:clrMapOvr>
  <p:transition spd="slow" advClick="0" advTm="8000">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Dee McKinney, Katharine Shepard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East Georgia State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HIST 1111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$200.98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oer.galileo.usg.edu/history-collections/2</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“Overall, the transformation of HIST 1111 with the ALG grant, replacing costly textbooks with OER has been a positive experience. Formal student surveys contained several compliments and expressions of appreciation for the low-cost solution</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686" b="17831"/>
          <a:stretch/>
        </p:blipFill>
        <p:spPr>
          <a:xfrm>
            <a:off x="669303" y="-37708"/>
            <a:ext cx="10853394" cy="47605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645549322"/>
      </p:ext>
    </p:extLst>
  </p:cSld>
  <p:clrMapOvr>
    <a:masterClrMapping/>
  </p:clrMapOvr>
  <p:transition spd="slow" advClick="0" advTm="8000">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Thomas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Gonzalez, Michael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Hilgemann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Jason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Schmurr</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Dalton State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MATH 2253, MATH 2254, MATH 2255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$309.00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oer.galileo.usg.edu/mathematics-collections/24</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20247" y="5155156"/>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project resulted in a complete, customized, open source textbook for the calculus sequence at Dalton State College.   The textbook source is hosted in such a way that it can be further customized and revised by Dalton State faculty members or by individuals outside of the college</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1271"/>
          <a:stretch/>
        </p:blipFill>
        <p:spPr>
          <a:xfrm>
            <a:off x="2667000" y="0"/>
            <a:ext cx="6858000" cy="47134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745731532"/>
      </p:ext>
    </p:extLst>
  </p:cSld>
  <p:clrMapOvr>
    <a:masterClrMapping/>
  </p:clrMapOvr>
  <p:transition spd="slow" advClick="0" advTm="8000">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Scott Boykin, Eric Wilk, Michael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Lewkowicz</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Gwinnett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POLS 1101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215.60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oer.galileo.usg.edu/polisci-collections/3</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96000" y="5083150"/>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“Students were more engaged in class and were more likely to attend class lectures because the classes were more interactive... Several students commented the activities helped them better understand the material, and kept the material interesting</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3685" r="2407"/>
          <a:stretch/>
        </p:blipFill>
        <p:spPr>
          <a:xfrm>
            <a:off x="-12569" y="-9427"/>
            <a:ext cx="12217138" cy="47322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61637607"/>
      </p:ext>
    </p:extLst>
  </p:cSld>
  <p:clrMapOvr>
    <a:masterClrMapping/>
  </p:clrMapOvr>
  <p:transition spd="slow" advClick="0" advTm="8000">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Molly Smith, Sara Selby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South Georgia State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BIOL 2215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$307.80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https://oer.galileo.usg.edu/biology-collections/15</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96000" y="5298594"/>
            <a:ext cx="45053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“One of the most personally satisfying accomplishments was the transformation of the method of delivery of the course, from traditional lecture format to a blended/hybrid delivery</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137" b="27585"/>
          <a:stretch/>
        </p:blipFill>
        <p:spPr>
          <a:xfrm>
            <a:off x="1045914" y="-37707"/>
            <a:ext cx="10100173" cy="47511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685276687"/>
      </p:ext>
    </p:extLst>
  </p:cSld>
  <p:clrMapOvr>
    <a:masterClrMapping/>
  </p:clrMapOvr>
  <p:transition spd="slow" advClick="0" advTm="8000">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Brian Pope, Lisa McNeal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College of Coastal Georgia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PSYC 1101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$223.20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https://oer.galileo.usg.edu/psychology-collections/19</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96000" y="5220204"/>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audio and video content developed for this project gives me a degree of flexibility in terms of the delivery format I use (on-site, hybrid, completely on-line). It is a good foundation on which I can build additional content and web-based interactive exercises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3923"/>
          <a:stretch/>
        </p:blipFill>
        <p:spPr>
          <a:xfrm>
            <a:off x="1524925" y="-28280"/>
            <a:ext cx="9142150" cy="47387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413516111"/>
      </p:ext>
    </p:extLst>
  </p:cSld>
  <p:clrMapOvr>
    <a:masterClrMapping/>
  </p:clrMapOvr>
  <p:transition spd="slow" advClick="0" advTm="8000">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Francis Flaherty,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Dereth</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Drake, Michael Holt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Valdosta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PHYS 2211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$352.00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https://oer.galileo.usg.edu/physics-collections/6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08216" y="5094998"/>
            <a:ext cx="45053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text book and homework sets were very helpful. I would encourage any student who will be taking this class to download the online version. It was handy to have all of the material on my laptop.” -Student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7079" b="4056"/>
          <a:stretch/>
        </p:blipFill>
        <p:spPr>
          <a:xfrm>
            <a:off x="1524000" y="0"/>
            <a:ext cx="9144000" cy="47228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968931954"/>
      </p:ext>
    </p:extLst>
  </p:cSld>
  <p:clrMapOvr>
    <a:masterClrMapping/>
  </p:clrMapOvr>
  <p:transition spd="slow" advClick="0" advTm="8000">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Thomas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Harnden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Katie Bridges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Highlands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BIOL 1020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$222.33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https://oer.galileo.usg.edu/biology-collections/16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division of Natural Sciences and Physical Education at Georgia Highlands College is committed to using free or low cost materials to support effective and affordable learning to students.  With that said, the division will continue to use the current material as well as add more sources into the </a:t>
            </a:r>
            <a:r>
              <a:rPr kumimoji="0" lang="en-US" sz="14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Libguide</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created for this course</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7231"/>
          <a:stretch/>
        </p:blipFill>
        <p:spPr>
          <a:xfrm>
            <a:off x="596608" y="-28280"/>
            <a:ext cx="10998785" cy="47558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334004530"/>
      </p:ext>
    </p:extLst>
  </p:cSld>
  <p:clrMapOvr>
    <a:masterClrMapping/>
  </p:clrMapOvr>
  <p:transition spd="slow" advClick="0" advTm="8000">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Martiana</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Sega, David Chevalier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East Georgia State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BIOL 1107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$237.00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oer.galileo.usg.edu/biology-collections/17</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20248" y="5101014"/>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"My favorite experience with the online textbook was that it was free, and available on-the-go. I could pull it up on my phone if I needed to and had the luxury of not having to carry around a big paper hard back book with me around everywhere</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-Student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1134"/>
          <a:stretch/>
        </p:blipFill>
        <p:spPr>
          <a:xfrm>
            <a:off x="1567607" y="0"/>
            <a:ext cx="9056787" cy="47228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214478061"/>
      </p:ext>
    </p:extLst>
  </p:cSld>
  <p:clrMapOvr>
    <a:masterClrMapping/>
  </p:clrMapOvr>
  <p:transition spd="slow" advClick="0" advTm="8000">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850" y="2951787"/>
            <a:ext cx="10782300" cy="1043891"/>
          </a:xfrm>
        </p:spPr>
        <p:txBody>
          <a:bodyPr>
            <a:normAutofit/>
          </a:bodyPr>
          <a:lstStyle/>
          <a:p>
            <a:r>
              <a:rPr lang="en-US" sz="2800" b="1" dirty="0" smtClean="0">
                <a:solidFill>
                  <a:srgbClr val="D75241"/>
                </a:solidFill>
                <a:latin typeface="+mn-lt"/>
              </a:rPr>
              <a:t>An initiative of the University System of Georgia</a:t>
            </a:r>
            <a:br>
              <a:rPr lang="en-US" sz="2800" b="1" dirty="0" smtClean="0">
                <a:solidFill>
                  <a:srgbClr val="D75241"/>
                </a:solidFill>
                <a:latin typeface="+mn-lt"/>
              </a:rPr>
            </a:br>
            <a:r>
              <a:rPr lang="en-US" sz="2800" b="1" dirty="0" smtClean="0">
                <a:solidFill>
                  <a:srgbClr val="D75241"/>
                </a:solidFill>
                <a:latin typeface="+mn-lt"/>
              </a:rPr>
              <a:t>and GALILEO, Georgia’s Virtual Library</a:t>
            </a:r>
            <a:endParaRPr lang="en-US" sz="2800" b="1" dirty="0">
              <a:solidFill>
                <a:srgbClr val="D75241"/>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363" y="419587"/>
            <a:ext cx="8597275" cy="3112707"/>
          </a:xfrm>
          <a:prstGeom prst="rect">
            <a:avLst/>
          </a:prstGeom>
        </p:spPr>
      </p:pic>
      <p:pic>
        <p:nvPicPr>
          <p:cNvPr id="9" name="Picture 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90959" y="4908498"/>
            <a:ext cx="3372983" cy="8000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182" y="4825406"/>
            <a:ext cx="4319025" cy="966218"/>
          </a:xfrm>
          <a:prstGeom prst="rect">
            <a:avLst/>
          </a:prstGeom>
        </p:spPr>
      </p:pic>
    </p:spTree>
    <p:extLst>
      <p:ext uri="{BB962C8B-B14F-4D97-AF65-F5344CB8AC3E}">
        <p14:creationId xmlns:p14="http://schemas.microsoft.com/office/powerpoint/2010/main" val="2921286419"/>
      </p:ext>
    </p:extLst>
  </p:cSld>
  <p:clrMapOvr>
    <a:masterClrMapping/>
  </p:clrMapOvr>
  <p:transition spd="slow" advClick="0" advTm="8000">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899" y="1228587"/>
            <a:ext cx="8782049" cy="1569660"/>
          </a:xfrm>
          <a:prstGeom prst="rect">
            <a:avLst/>
          </a:prstGeom>
        </p:spPr>
        <p:txBody>
          <a:bodyPr wrap="square">
            <a:spAutoFit/>
          </a:bodyPr>
          <a:lstStyle/>
          <a:p>
            <a:r>
              <a:rPr lang="en-US" sz="2400" b="1" dirty="0" smtClean="0">
                <a:solidFill>
                  <a:srgbClr val="221E1F"/>
                </a:solidFill>
                <a:latin typeface="Calibri" panose="020F0502020204030204" pitchFamily="34" charset="0"/>
              </a:rPr>
              <a:t>Projects </a:t>
            </a:r>
            <a:r>
              <a:rPr lang="en-US" sz="2400" b="1" dirty="0">
                <a:solidFill>
                  <a:srgbClr val="221E1F"/>
                </a:solidFill>
                <a:latin typeface="Calibri" panose="020F0502020204030204" pitchFamily="34" charset="0"/>
              </a:rPr>
              <a:t>to Support </a:t>
            </a:r>
            <a:r>
              <a:rPr lang="en-US" sz="2400" b="1" dirty="0" smtClean="0">
                <a:solidFill>
                  <a:srgbClr val="221E1F"/>
                </a:solidFill>
                <a:latin typeface="Calibri" panose="020F0502020204030204" pitchFamily="34" charset="0"/>
              </a:rPr>
              <a:t>College </a:t>
            </a:r>
            <a:r>
              <a:rPr lang="en-US" sz="2400" b="1" dirty="0">
                <a:solidFill>
                  <a:srgbClr val="221E1F"/>
                </a:solidFill>
                <a:latin typeface="Calibri" panose="020F0502020204030204" pitchFamily="34" charset="0"/>
              </a:rPr>
              <a:t>Affordability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provides faculty with the support they need to implement Open Educational Resources (OER), library resources, and other affordable resources in place of a commercial textbook through Textbook Transformation Grants. Faculty also create revisions of existing OER and new ancillary materials through ALG Mini-Grants. </a:t>
            </a:r>
            <a:endParaRPr lang="en-US" dirty="0"/>
          </a:p>
        </p:txBody>
      </p:sp>
      <p:sp>
        <p:nvSpPr>
          <p:cNvPr id="3" name="Rectangle 2"/>
          <p:cNvSpPr/>
          <p:nvPr/>
        </p:nvSpPr>
        <p:spPr>
          <a:xfrm>
            <a:off x="3009899" y="3341607"/>
            <a:ext cx="9020176"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One-Stop Center for </a:t>
            </a:r>
            <a:r>
              <a:rPr lang="en-US" sz="2400" b="1" dirty="0" smtClean="0">
                <a:solidFill>
                  <a:srgbClr val="221E1F"/>
                </a:solidFill>
                <a:latin typeface="Calibri" panose="020F0502020204030204" pitchFamily="34" charset="0"/>
              </a:rPr>
              <a:t>Affordable </a:t>
            </a:r>
            <a:r>
              <a:rPr lang="en-US" sz="2400" b="1" dirty="0">
                <a:solidFill>
                  <a:srgbClr val="221E1F"/>
                </a:solidFill>
                <a:latin typeface="Calibri" panose="020F0502020204030204" pitchFamily="34" charset="0"/>
              </a:rPr>
              <a:t>Resources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Georgia’s website provides a place for training, search tools, a weekly newsletter, research, reports, and requests for proposals for new rounds of Textbook </a:t>
            </a:r>
            <a:r>
              <a:rPr lang="en-US" dirty="0" smtClean="0">
                <a:solidFill>
                  <a:srgbClr val="221E1F"/>
                </a:solidFill>
                <a:latin typeface="Calibri" panose="020F0502020204030204" pitchFamily="34" charset="0"/>
              </a:rPr>
              <a:t>Transformation </a:t>
            </a:r>
            <a:r>
              <a:rPr lang="en-US" dirty="0">
                <a:solidFill>
                  <a:srgbClr val="221E1F"/>
                </a:solidFill>
                <a:latin typeface="Calibri" panose="020F0502020204030204" pitchFamily="34" charset="0"/>
              </a:rPr>
              <a:t>Grants: </a:t>
            </a:r>
            <a:r>
              <a:rPr lang="en-US" b="1" dirty="0" smtClean="0">
                <a:solidFill>
                  <a:srgbClr val="221E1F"/>
                </a:solidFill>
                <a:latin typeface="Calibri" panose="020F0502020204030204" pitchFamily="34" charset="0"/>
              </a:rPr>
              <a:t>www.affordablelearninggeorgia.org</a:t>
            </a:r>
            <a:r>
              <a:rPr lang="en-US" dirty="0">
                <a:solidFill>
                  <a:srgbClr val="221E1F"/>
                </a:solidFill>
                <a:latin typeface="Calibri" panose="020F0502020204030204" pitchFamily="34" charset="0"/>
              </a:rPr>
              <a:t>. </a:t>
            </a:r>
            <a:endParaRPr lang="en-US" dirty="0"/>
          </a:p>
        </p:txBody>
      </p:sp>
      <p:sp>
        <p:nvSpPr>
          <p:cNvPr id="4" name="Rectangle 3"/>
          <p:cNvSpPr/>
          <p:nvPr/>
        </p:nvSpPr>
        <p:spPr>
          <a:xfrm>
            <a:off x="3009899" y="5177629"/>
            <a:ext cx="8782049"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Community of Practice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Campus Champions and Library Coordinators help raise awareness of Open Educational Resources to faculty, and help interested faculty in finding, evaluating, revising, remixing, and even creating new OER.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28" y="5146208"/>
            <a:ext cx="1570371" cy="13622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28" y="1328902"/>
            <a:ext cx="1644759" cy="13690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41" y="3257775"/>
            <a:ext cx="1292331" cy="132858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553" t="25077" r="9672" b="24127"/>
          <a:stretch/>
        </p:blipFill>
        <p:spPr>
          <a:xfrm>
            <a:off x="4010004" y="175372"/>
            <a:ext cx="4171992" cy="986540"/>
          </a:xfrm>
          <a:prstGeom prst="rect">
            <a:avLst/>
          </a:prstGeom>
        </p:spPr>
      </p:pic>
    </p:spTree>
    <p:extLst>
      <p:ext uri="{BB962C8B-B14F-4D97-AF65-F5344CB8AC3E}">
        <p14:creationId xmlns:p14="http://schemas.microsoft.com/office/powerpoint/2010/main" val="4271187024"/>
      </p:ext>
    </p:extLst>
  </p:cSld>
  <p:clrMapOvr>
    <a:masterClrMapping/>
  </p:clrMapOvr>
  <p:transition spd="slow" advClick="0" advTm="8000">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Brian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Amsden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Mark May, Susan McFarlane-Alvarez, Jonathan Harris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Clayton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COMM 1110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$80.00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http://oer.galileo.usg.edu/communication-collections/1</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222476"/>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“These materials were customized and may better reflect the student body at Clayton State, which is quite diverse, whereas the [commercial textbook's] videos showed traditional first-year students at a largely white research oriented university</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6936" b="8188"/>
          <a:stretch/>
        </p:blipFill>
        <p:spPr>
          <a:xfrm>
            <a:off x="0" y="-37708"/>
            <a:ext cx="12192000" cy="47416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62226"/>
            <a:ext cx="1671832" cy="6052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62226"/>
            <a:ext cx="1671832" cy="60529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62226"/>
            <a:ext cx="1671832" cy="605299"/>
          </a:xfrm>
          <a:prstGeom prst="rect">
            <a:avLst/>
          </a:prstGeom>
        </p:spPr>
      </p:pic>
    </p:spTree>
    <p:extLst>
      <p:ext uri="{BB962C8B-B14F-4D97-AF65-F5344CB8AC3E}">
        <p14:creationId xmlns:p14="http://schemas.microsoft.com/office/powerpoint/2010/main" val="1770365083"/>
      </p:ext>
    </p:extLst>
  </p:cSld>
  <p:clrMapOvr>
    <a:masterClrMapping/>
  </p:clrMapOvr>
  <p:transition spd="slow" advClick="0" advTm="8000">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Samuel Cartwright,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Patcharin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Marion,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Bhavana</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Burell</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Jianmin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Zhu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Fort Valley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MATH 1154, MATH 2164, MATH 1150, MATH 3233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$268.00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oer.galileo.usg.edu/mathematics-collections/26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“This project had positive influence on our thinking in terms of teaching and learning. The process of using D2L to create materials and organize materials for students to learn has provided a foundation to build on. That is, for creating more similar materials and well as taking what works and building upon for future use in the improvement of the course design</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971" b="14195"/>
          <a:stretch/>
        </p:blipFill>
        <p:spPr>
          <a:xfrm>
            <a:off x="1663796" y="-65988"/>
            <a:ext cx="8864408" cy="47793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946712389"/>
      </p:ext>
    </p:extLst>
  </p:cSld>
  <p:clrMapOvr>
    <a:masterClrMapping/>
  </p:clrMapOvr>
  <p:transition spd="slow" advClick="0" advTm="8000">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Barbara Hall, Elizabeth Wallace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ENSL 0081, ENSL 0091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$182.50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oer.galileo.usg.edu/english-collections/4</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42043" y="5179219"/>
            <a:ext cx="45053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a:t>
            </a:r>
            <a:r>
              <a:rPr kumimoji="0" lang="en-US" sz="14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etext</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is good because it is free and you can just go to the class without carrying a heavy book around, especially if your class is in a computer lab like mine was.  It has great resources for students like me.”  -Student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44" b="32765"/>
          <a:stretch/>
        </p:blipFill>
        <p:spPr>
          <a:xfrm>
            <a:off x="2455145" y="-47134"/>
            <a:ext cx="7281711" cy="47699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480037033"/>
      </p:ext>
    </p:extLst>
  </p:cSld>
  <p:clrMapOvr>
    <a:masterClrMapping/>
  </p:clrMapOvr>
  <p:transition spd="slow" advClick="0" advTm="8000">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Lea Padgett, Catherine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MacGowan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Gary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Guillet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Todd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Hizer</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Georgia Southern University </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CHEM 1211, CHEM 1212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$215.69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oer.galileo.usg.edu/chemistry-collections/15</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team members did experience some professional development opportunities in preparing lecture materials under the guidelines of Creative Commons licensing and 504 compliance. The development of surveys and resulting discussions on the analysis of the data with a skilled evaluator at our institution are also areas in which the project team experienced individual growth</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 b="30399"/>
          <a:stretch/>
        </p:blipFill>
        <p:spPr>
          <a:xfrm>
            <a:off x="786222" y="-196634"/>
            <a:ext cx="10619557" cy="49100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4224143087"/>
      </p:ext>
    </p:extLst>
  </p:cSld>
  <p:clrMapOvr>
    <a:masterClrMapping/>
  </p:clrMapOvr>
  <p:transition spd="slow" advClick="0" advTm="8000">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pt-BR"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Hashim Saber, Piotr Hebda, Beata Hebda, Benkam Bobga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University of North Georgia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MATH 1450, MATH 2470, MATH 3650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$279.80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oer.galileo.usg.edu/mathematics-collections/29</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4872414"/>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use of </a:t>
            </a:r>
            <a:r>
              <a:rPr kumimoji="0" lang="en-US" sz="14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WeBWorK</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to develop the homework and quizzes was thoughtful and allowed for ease of grading, supplementing the textbook homework and quizzes, and continued support and implementation for future courses. Students expressed a more positive and satisfactory opinion about the course having a free textbook and a free or reduced cost homework program available to them from day one of the semester</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0241"/>
          <a:stretch/>
        </p:blipFill>
        <p:spPr>
          <a:xfrm>
            <a:off x="1524000" y="-47135"/>
            <a:ext cx="9144000" cy="47841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372628215"/>
      </p:ext>
    </p:extLst>
  </p:cSld>
  <p:clrMapOvr>
    <a:masterClrMapping/>
  </p:clrMapOvr>
  <p:transition spd="slow" advClick="0" advTm="8000">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4896477"/>
            <a:ext cx="45053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Scott Flynn, Lisa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Jellum</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Althea Moser, Jonathan Howard, Sharryse Henderson, Christin Collins, Amanda West, David Mathis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Highlands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PHED 1010, PHED 1130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$111.00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oer.galileo.usg.edu/health-collections/5</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excitement of this project was generated from the opportunity to genuinely help make our student’s education more affordable by creating a free textbook. Throughout the process of creating the textbook, we feel like we’ve been able to keep much of the same [type of content] as traditional textbooks, present it in an understandable way, and offer it in a format that students could easily access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958"/>
          <a:stretch/>
        </p:blipFill>
        <p:spPr>
          <a:xfrm>
            <a:off x="0" y="-4777"/>
            <a:ext cx="12192000" cy="47181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4015064383"/>
      </p:ext>
    </p:extLst>
  </p:cSld>
  <p:clrMapOvr>
    <a:masterClrMapping/>
  </p:clrMapOvr>
  <p:transition spd="slow" advClick="0" advTm="8000">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Da'Mon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Andrews,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Antre</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Drummer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Clayton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MATH 0989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$180.63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http://oer.galileo.usg.edu/mathematics-collections/23</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“Overall the project was a success. Student outcomes were better than those of prior semesters and consistent with those of non-ALG courses during the implementation period. Based on this project, we have optimism that no-cost course materials can provide significant cost savings to students without diminishing course success rates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53887"/>
          <a:stretch/>
        </p:blipFill>
        <p:spPr>
          <a:xfrm>
            <a:off x="2261944" y="-13507"/>
            <a:ext cx="7668113" cy="47269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098278761"/>
      </p:ext>
    </p:extLst>
  </p:cSld>
  <p:clrMapOvr>
    <a:masterClrMapping/>
  </p:clrMapOvr>
  <p:transition spd="slow" advClick="0" advTm="8000">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Larry Gibson, Valerie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Fambrough</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University of North Georgia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BIOL 2120, BIOL 2130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$285.58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oer.galileo.usg.edu/biology-collections/18</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96184" y="5161171"/>
            <a:ext cx="45053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can without reservation state that using the free </a:t>
            </a:r>
            <a:r>
              <a:rPr kumimoji="0" lang="en-US" sz="14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OpenStax</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A&amp;P textbook was a positive thing for both my students and in the matter of making my institution a more affordable place for a student to obtain an education goal</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6908" b="6447"/>
          <a:stretch/>
        </p:blipFill>
        <p:spPr>
          <a:xfrm>
            <a:off x="1899405" y="-533484"/>
            <a:ext cx="8393190" cy="52563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181775655"/>
      </p:ext>
    </p:extLst>
  </p:cSld>
  <p:clrMapOvr>
    <a:masterClrMapping/>
  </p:clrMapOvr>
  <p:transition spd="slow" advClick="0" advTm="8000">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Christopher Ward, David Gilbert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Clayton State University</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HIST 1111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$125.00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oer.galileo.usg.edu/history-collections/3</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227345"/>
            <a:ext cx="45053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 adore the use of open source textbooks and this particular text was really well written and put together.” -Student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201" b="19542"/>
          <a:stretch/>
        </p:blipFill>
        <p:spPr>
          <a:xfrm>
            <a:off x="575035" y="-18854"/>
            <a:ext cx="11041930" cy="47416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635719523"/>
      </p:ext>
    </p:extLst>
  </p:cSld>
  <p:clrMapOvr>
    <a:masterClrMapping/>
  </p:clrMapOvr>
  <p:transition spd="slow" advClick="0" advTm="8000">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Scott Kersey, Stephen Carden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Southern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MATH 1441, STAT 2231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$168.00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oer.galileo.usg.edu/mathematics-collections/33</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1" y="5181785"/>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a:t>
            </a:r>
            <a:r>
              <a:rPr kumimoji="0" lang="en-US" sz="14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WeBWorK</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open-source] homework being free, as well as allowing multiple attempts, taught me how to solve problems more confidently. The layout of the notes was extremely neat and made focusing on the main points a breeze!" -Student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143" b="17475"/>
          <a:stretch/>
        </p:blipFill>
        <p:spPr>
          <a:xfrm>
            <a:off x="1342697" y="-28280"/>
            <a:ext cx="9543069" cy="47511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47702539"/>
      </p:ext>
    </p:extLst>
  </p:cSld>
  <p:clrMapOvr>
    <a:masterClrMapping/>
  </p:clrMapOvr>
  <p:transition spd="slow" advClick="0" advTm="8000">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4850" y="2951787"/>
            <a:ext cx="10782300" cy="1043891"/>
          </a:xfrm>
        </p:spPr>
        <p:txBody>
          <a:bodyPr>
            <a:normAutofit/>
          </a:bodyPr>
          <a:lstStyle/>
          <a:p>
            <a:r>
              <a:rPr lang="en-US" sz="2800" b="1" dirty="0" smtClean="0">
                <a:solidFill>
                  <a:srgbClr val="D75241"/>
                </a:solidFill>
                <a:latin typeface="+mn-lt"/>
              </a:rPr>
              <a:t>An initiative of the University System of Georgia</a:t>
            </a:r>
            <a:br>
              <a:rPr lang="en-US" sz="2800" b="1" dirty="0" smtClean="0">
                <a:solidFill>
                  <a:srgbClr val="D75241"/>
                </a:solidFill>
                <a:latin typeface="+mn-lt"/>
              </a:rPr>
            </a:br>
            <a:r>
              <a:rPr lang="en-US" sz="2800" b="1" dirty="0" smtClean="0">
                <a:solidFill>
                  <a:srgbClr val="D75241"/>
                </a:solidFill>
                <a:latin typeface="+mn-lt"/>
              </a:rPr>
              <a:t>and GALILEO, Georgia’s Virtual Library</a:t>
            </a:r>
            <a:endParaRPr lang="en-US" sz="2800" b="1" dirty="0">
              <a:solidFill>
                <a:srgbClr val="D75241"/>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363" y="419587"/>
            <a:ext cx="8597275" cy="3112707"/>
          </a:xfrm>
          <a:prstGeom prst="rect">
            <a:avLst/>
          </a:prstGeom>
        </p:spPr>
      </p:pic>
      <p:pic>
        <p:nvPicPr>
          <p:cNvPr id="9" name="Picture 8"/>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90959" y="4908498"/>
            <a:ext cx="3372983" cy="80003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8182" y="4825406"/>
            <a:ext cx="4319025" cy="966218"/>
          </a:xfrm>
          <a:prstGeom prst="rect">
            <a:avLst/>
          </a:prstGeom>
        </p:spPr>
      </p:pic>
    </p:spTree>
    <p:extLst>
      <p:ext uri="{BB962C8B-B14F-4D97-AF65-F5344CB8AC3E}">
        <p14:creationId xmlns:p14="http://schemas.microsoft.com/office/powerpoint/2010/main" val="191169758"/>
      </p:ext>
    </p:extLst>
  </p:cSld>
  <p:clrMapOvr>
    <a:masterClrMapping/>
  </p:clrMapOvr>
  <p:transition spd="slow" advClick="0" advTm="8000">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10802"/>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Deborah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Liss</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-Green, Elizabeth Perkins,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Caryl</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Nemajovsky</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Shalonda Heard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Albany State University (</a:t>
            </a:r>
            <a:r>
              <a:rPr kumimoji="0" lang="en-US" sz="1400" b="0" i="0" u="none" strike="noStrike" kern="1200" cap="none" spc="0" normalizeH="0" baseline="0" noProof="0" dirty="0" err="1" smtClean="0">
                <a:ln>
                  <a:noFill/>
                </a:ln>
                <a:solidFill>
                  <a:prstClr val="white"/>
                </a:solidFill>
                <a:effectLst/>
                <a:uLnTx/>
                <a:uFillTx/>
                <a:latin typeface="Calibri" panose="020F0502020204030204" pitchFamily="34" charset="0"/>
                <a:ea typeface="+mn-ea"/>
                <a:cs typeface="Calibri" panose="020F0502020204030204" pitchFamily="34" charset="0"/>
              </a:rPr>
              <a:t>Darton</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THEA 1100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$178.00</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http://oer.galileo.usg.edu/arts-collections/1</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 are also excited that we were able to realign our assessments with our student learning outcomes and that we were able to obtain extensive student feedback regarding the materials used for the course. Our ability to track student learning and attitudes has proven most valuable as we reassess the course and what is needed to provide the very best learning experience for our students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0634"/>
          <a:stretch/>
        </p:blipFill>
        <p:spPr>
          <a:xfrm>
            <a:off x="0" y="-286469"/>
            <a:ext cx="12192000" cy="49998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487807346"/>
      </p:ext>
    </p:extLst>
  </p:cSld>
  <p:clrMapOvr>
    <a:masterClrMapping/>
  </p:clrMapOvr>
  <p:transition spd="slow" advClick="0" advTm="8000">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899" y="1228587"/>
            <a:ext cx="8782049" cy="1569660"/>
          </a:xfrm>
          <a:prstGeom prst="rect">
            <a:avLst/>
          </a:prstGeom>
        </p:spPr>
        <p:txBody>
          <a:bodyPr wrap="square">
            <a:spAutoFit/>
          </a:bodyPr>
          <a:lstStyle/>
          <a:p>
            <a:r>
              <a:rPr lang="en-US" sz="2400" b="1" dirty="0" smtClean="0">
                <a:solidFill>
                  <a:srgbClr val="221E1F"/>
                </a:solidFill>
                <a:latin typeface="Calibri" panose="020F0502020204030204" pitchFamily="34" charset="0"/>
              </a:rPr>
              <a:t>Projects </a:t>
            </a:r>
            <a:r>
              <a:rPr lang="en-US" sz="2400" b="1" dirty="0">
                <a:solidFill>
                  <a:srgbClr val="221E1F"/>
                </a:solidFill>
                <a:latin typeface="Calibri" panose="020F0502020204030204" pitchFamily="34" charset="0"/>
              </a:rPr>
              <a:t>to Support </a:t>
            </a:r>
            <a:r>
              <a:rPr lang="en-US" sz="2400" b="1" dirty="0" smtClean="0">
                <a:solidFill>
                  <a:srgbClr val="221E1F"/>
                </a:solidFill>
                <a:latin typeface="Calibri" panose="020F0502020204030204" pitchFamily="34" charset="0"/>
              </a:rPr>
              <a:t>College </a:t>
            </a:r>
            <a:r>
              <a:rPr lang="en-US" sz="2400" b="1" dirty="0">
                <a:solidFill>
                  <a:srgbClr val="221E1F"/>
                </a:solidFill>
                <a:latin typeface="Calibri" panose="020F0502020204030204" pitchFamily="34" charset="0"/>
              </a:rPr>
              <a:t>Affordability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provides faculty with the support they need to implement Open Educational Resources (OER), library resources, and other affordable resources in place of a commercial textbook through Textbook Transformation Grants. Faculty also create revisions of existing OER and new ancillary materials through ALG Mini-Grants. </a:t>
            </a:r>
            <a:endParaRPr lang="en-US" dirty="0"/>
          </a:p>
        </p:txBody>
      </p:sp>
      <p:sp>
        <p:nvSpPr>
          <p:cNvPr id="3" name="Rectangle 2"/>
          <p:cNvSpPr/>
          <p:nvPr/>
        </p:nvSpPr>
        <p:spPr>
          <a:xfrm>
            <a:off x="3009899" y="3341607"/>
            <a:ext cx="9020176"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One-Stop Center for </a:t>
            </a:r>
            <a:r>
              <a:rPr lang="en-US" sz="2400" b="1" dirty="0" smtClean="0">
                <a:solidFill>
                  <a:srgbClr val="221E1F"/>
                </a:solidFill>
                <a:latin typeface="Calibri" panose="020F0502020204030204" pitchFamily="34" charset="0"/>
              </a:rPr>
              <a:t>Affordable </a:t>
            </a:r>
            <a:r>
              <a:rPr lang="en-US" sz="2400" b="1" dirty="0">
                <a:solidFill>
                  <a:srgbClr val="221E1F"/>
                </a:solidFill>
                <a:latin typeface="Calibri" panose="020F0502020204030204" pitchFamily="34" charset="0"/>
              </a:rPr>
              <a:t>Resources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Georgia’s website provides a place for training, search tools, a weekly newsletter, research, reports, and requests for proposals for new rounds of Textbook </a:t>
            </a:r>
            <a:r>
              <a:rPr lang="en-US" dirty="0" smtClean="0">
                <a:solidFill>
                  <a:srgbClr val="221E1F"/>
                </a:solidFill>
                <a:latin typeface="Calibri" panose="020F0502020204030204" pitchFamily="34" charset="0"/>
              </a:rPr>
              <a:t>Transformation </a:t>
            </a:r>
            <a:r>
              <a:rPr lang="en-US" dirty="0">
                <a:solidFill>
                  <a:srgbClr val="221E1F"/>
                </a:solidFill>
                <a:latin typeface="Calibri" panose="020F0502020204030204" pitchFamily="34" charset="0"/>
              </a:rPr>
              <a:t>Grants: </a:t>
            </a:r>
            <a:r>
              <a:rPr lang="en-US" b="1" dirty="0" smtClean="0">
                <a:solidFill>
                  <a:srgbClr val="221E1F"/>
                </a:solidFill>
                <a:latin typeface="Calibri" panose="020F0502020204030204" pitchFamily="34" charset="0"/>
              </a:rPr>
              <a:t>www.affordablelearninggeorgia.org</a:t>
            </a:r>
            <a:r>
              <a:rPr lang="en-US" dirty="0">
                <a:solidFill>
                  <a:srgbClr val="221E1F"/>
                </a:solidFill>
                <a:latin typeface="Calibri" panose="020F0502020204030204" pitchFamily="34" charset="0"/>
              </a:rPr>
              <a:t>. </a:t>
            </a:r>
            <a:endParaRPr lang="en-US" dirty="0"/>
          </a:p>
        </p:txBody>
      </p:sp>
      <p:sp>
        <p:nvSpPr>
          <p:cNvPr id="4" name="Rectangle 3"/>
          <p:cNvSpPr/>
          <p:nvPr/>
        </p:nvSpPr>
        <p:spPr>
          <a:xfrm>
            <a:off x="3009899" y="5177629"/>
            <a:ext cx="8782049" cy="1292662"/>
          </a:xfrm>
          <a:prstGeom prst="rect">
            <a:avLst/>
          </a:prstGeom>
        </p:spPr>
        <p:txBody>
          <a:bodyPr wrap="square">
            <a:spAutoFit/>
          </a:bodyPr>
          <a:lstStyle/>
          <a:p>
            <a:r>
              <a:rPr lang="en-US" sz="2400" b="1" dirty="0" smtClean="0">
                <a:solidFill>
                  <a:srgbClr val="221E1F"/>
                </a:solidFill>
                <a:latin typeface="Calibri" panose="020F0502020204030204" pitchFamily="34" charset="0"/>
              </a:rPr>
              <a:t>A </a:t>
            </a:r>
            <a:r>
              <a:rPr lang="en-US" sz="2400" b="1" dirty="0">
                <a:solidFill>
                  <a:srgbClr val="221E1F"/>
                </a:solidFill>
                <a:latin typeface="Calibri" panose="020F0502020204030204" pitchFamily="34" charset="0"/>
              </a:rPr>
              <a:t>Community of Practice </a:t>
            </a:r>
            <a:endParaRPr lang="en-US" sz="2400" dirty="0">
              <a:solidFill>
                <a:srgbClr val="221E1F"/>
              </a:solidFill>
              <a:latin typeface="Calibri" panose="020F0502020204030204" pitchFamily="34" charset="0"/>
            </a:endParaRPr>
          </a:p>
          <a:p>
            <a:r>
              <a:rPr lang="en-US" dirty="0">
                <a:solidFill>
                  <a:srgbClr val="221E1F"/>
                </a:solidFill>
                <a:latin typeface="Calibri" panose="020F0502020204030204" pitchFamily="34" charset="0"/>
              </a:rPr>
              <a:t>Affordable Learning Georgia Campus Champions and Library Coordinators help raise awareness of Open Educational Resources to faculty, and help interested faculty in finding, evaluating, revising, remixing, and even creating new OER.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28" y="5146208"/>
            <a:ext cx="1570371" cy="13622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128" y="1328902"/>
            <a:ext cx="1644759" cy="13690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41" y="3257775"/>
            <a:ext cx="1292331" cy="1328589"/>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2553" t="25077" r="9672" b="24127"/>
          <a:stretch/>
        </p:blipFill>
        <p:spPr>
          <a:xfrm>
            <a:off x="4010004" y="175372"/>
            <a:ext cx="4171992" cy="986540"/>
          </a:xfrm>
          <a:prstGeom prst="rect">
            <a:avLst/>
          </a:prstGeom>
        </p:spPr>
      </p:pic>
    </p:spTree>
    <p:extLst>
      <p:ext uri="{BB962C8B-B14F-4D97-AF65-F5344CB8AC3E}">
        <p14:creationId xmlns:p14="http://schemas.microsoft.com/office/powerpoint/2010/main" val="3421765522"/>
      </p:ext>
    </p:extLst>
  </p:cSld>
  <p:clrMapOvr>
    <a:masterClrMapping/>
  </p:clrMapOvr>
  <p:transition spd="slow" advClick="0" advTm="8000">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3259" y="507695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David Dorrell, Todd Lindley,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Georgeta</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Connor, Joseph Henderson, James Lowry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Gwinnett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GEOG 1101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$136.60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oer.galileo.usg.edu/geo-collections/1</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“Without question the cost burden of attending Introduction to Human Geography at Georgia Gwinnett college has been reduced.  This goal was perhaps the easiest to meet in that it did not require that the material be of similar quality as the material that was replaced.  Fortunately, as other parts of this document will show, the quality of the new material was sufficient for this course</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716" r="12211" b="28515"/>
          <a:stretch/>
        </p:blipFill>
        <p:spPr>
          <a:xfrm>
            <a:off x="0" y="-37707"/>
            <a:ext cx="12192000" cy="47511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246062538"/>
      </p:ext>
    </p:extLst>
  </p:cSld>
  <p:clrMapOvr>
    <a:masterClrMapping/>
  </p:clrMapOvr>
  <p:transition spd="slow" advClick="0" advTm="8000">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Hongjie</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Wang, Caroline Hopkinson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Armstrong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HIST 1111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$83.85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oer.galileo.usg.edu/history-collections/4</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96000" y="5083150"/>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project] has served as a replicable model for the rest of the faculty in the History Department. Quite a few faculty expressed interests in adopting affordable [materials] in their own different classes to lower the cost of textbooks and promote classroom teaching</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8403"/>
          <a:stretch/>
        </p:blipFill>
        <p:spPr>
          <a:xfrm>
            <a:off x="1765194" y="1"/>
            <a:ext cx="8661612" cy="47134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669685643"/>
      </p:ext>
    </p:extLst>
  </p:cSld>
  <p:clrMapOvr>
    <a:masterClrMapping/>
  </p:clrMapOvr>
  <p:transition spd="slow" advClick="0" advTm="8000">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Federica Goldoni, Luis Mora, Stacy Rusnak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Gwinnett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SPAN 1001, SPAN 1002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$180.00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oer.galileo.usg.edu/languages-collections/3</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new material incorporates engaging group projects and interactive activities, uses up-to-date and timely sources, and current multimedia... [it] reflects more closely the needs, interests, and challenges of our unique and highly diverse student body, more so than any commercial textbook for introductory Spanish</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324" b="32568"/>
          <a:stretch/>
        </p:blipFill>
        <p:spPr>
          <a:xfrm>
            <a:off x="826417" y="-37707"/>
            <a:ext cx="10539167" cy="47511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253526300"/>
      </p:ext>
    </p:extLst>
  </p:cSld>
  <p:clrMapOvr>
    <a:masterClrMapping/>
  </p:clrMapOvr>
  <p:transition spd="slow" advClick="0" advTm="8000">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94998"/>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Amanda Rees, Brad Huff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Columbus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GEOG 1101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$142.59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oer.galileo.usg.edu/geo-collections/3</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26264" y="5377740"/>
            <a:ext cx="4505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 was easier to study because she gave us exactly what we needed.” -Student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6669"/>
          <a:stretch/>
        </p:blipFill>
        <p:spPr>
          <a:xfrm>
            <a:off x="2078389" y="1"/>
            <a:ext cx="8035223" cy="47134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896888573"/>
      </p:ext>
    </p:extLst>
  </p:cSld>
  <p:clrMapOvr>
    <a:masterClrMapping/>
  </p:clrMapOvr>
  <p:transition spd="slow" advClick="0" advTm="8000">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Constantin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Ogloblin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William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Levernier</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John Brown, John 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Southern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ECON 2106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$199.00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oer.galileo.usg.edu/business-collections/6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08216" y="5113045"/>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 consider our textbook transformation project a success. We enjoy teaching the course contents tailored to directly target the course learning objectives and hence allowing us to more effectively foster students’ success in achieving them</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9480"/>
          <a:stretch/>
        </p:blipFill>
        <p:spPr>
          <a:xfrm>
            <a:off x="0" y="-439277"/>
            <a:ext cx="12192000" cy="51526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943687814"/>
      </p:ext>
    </p:extLst>
  </p:cSld>
  <p:clrMapOvr>
    <a:masterClrMapping/>
  </p:clrMapOvr>
  <p:transition spd="slow" advClick="0" advTm="8000">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Mark Kunkel, Amelia Bagwell, Rod McCrae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University of West Georgia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PSYC 1101</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oer.galileo.usg.edu/psychology-collections/20</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96184" y="5143124"/>
            <a:ext cx="450532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accomplishments included generally positive student [responses], increased student performance and reduced attrition rates, [and] development of a large body of new and novel text material</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8350"/>
          <a:stretch/>
        </p:blipFill>
        <p:spPr>
          <a:xfrm>
            <a:off x="0" y="-886122"/>
            <a:ext cx="12192000" cy="55995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078072518"/>
      </p:ext>
    </p:extLst>
  </p:cSld>
  <p:clrMapOvr>
    <a:masterClrMapping/>
  </p:clrMapOvr>
  <p:transition spd="slow" advClick="0" advTm="8000">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Loleta</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Sartin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Molly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Kimsey</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Pat Borck, Robin Grant,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Shamani</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Shikwambi</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Lane Brooks,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Sherie</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Owens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Middle Georgia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EDUC 2120, EDUC 2130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$320.00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oer.galileo.usg.edu/education-collections/6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90169" y="5257424"/>
            <a:ext cx="45053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process was extremely gratifying. To read and hear the students’ responses to the Open Education Resources made the time commitment worthwhile</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6339" b="21702"/>
          <a:stretch/>
        </p:blipFill>
        <p:spPr>
          <a:xfrm>
            <a:off x="-5831" y="-28280"/>
            <a:ext cx="12191999" cy="475110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897731330"/>
      </p:ext>
    </p:extLst>
  </p:cSld>
  <p:clrMapOvr>
    <a:masterClrMapping/>
  </p:clrMapOvr>
  <p:transition spd="slow" advClick="0" advTm="8000">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Ching</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-Yu Huang, Janice Crook-Hill, Andrea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Darracq</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Hugo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Collantes</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James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Wilkison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Enes</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Aganovic, Terri Bell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University of North Georgia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BIOL 1102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$219.12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oer.galileo.usg.edu/biology-collections/19</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96000" y="5298594"/>
            <a:ext cx="4642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 was nice having a text book, or essentially an entire class on my back without adding anymore weight than my computer. The availability and access was spectacular and I would prefer to have all of my classes like this one.” -Student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7036"/>
          <a:stretch/>
        </p:blipFill>
        <p:spPr>
          <a:xfrm>
            <a:off x="2025585" y="-37708"/>
            <a:ext cx="8140830" cy="475189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563783459"/>
      </p:ext>
    </p:extLst>
  </p:cSld>
  <p:clrMapOvr>
    <a:masterClrMapping/>
  </p:clrMapOvr>
  <p:transition spd="slow" advClick="0" advTm="8000">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Jayme Feagin, Bronson Long, Steve Blankenship, Katie Bridges, J. Sean Callahan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Highlands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HIST 2111, HIST 2112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$65.00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oer.galileo.usg.edu/history-collections/5</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08217" y="5113045"/>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“This course was much more straightforward than I had first anticipated, once I found out the textbook was online I was so relieved and this online textbook was easier to use than any other online book I've ever be assigned to.” -Student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969" b="39909"/>
          <a:stretch/>
        </p:blipFill>
        <p:spPr>
          <a:xfrm>
            <a:off x="609600" y="-28280"/>
            <a:ext cx="10972800" cy="47416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4205123610"/>
      </p:ext>
    </p:extLst>
  </p:cSld>
  <p:clrMapOvr>
    <a:masterClrMapping/>
  </p:clrMapOvr>
  <p:transition spd="slow" advClick="0" advTm="8000">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565364" y="5042118"/>
            <a:ext cx="450532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Ginny Zhan, May Gao,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Yumin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Ao</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Kennesaw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ASIA 1102</a:t>
            </a:r>
            <a:endPar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$176.00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http://oer.galileo.usg.edu/history-collections/1</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070689" y="5448899"/>
            <a:ext cx="45053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“This grant is very much appreciated to help us strengthen the BA curriculum, and attract students to the new </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major.”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2735"/>
          <a:stretch/>
        </p:blipFill>
        <p:spPr>
          <a:xfrm>
            <a:off x="769856" y="-18854"/>
            <a:ext cx="10652289" cy="47863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3367891229"/>
      </p:ext>
    </p:extLst>
  </p:cSld>
  <p:clrMapOvr>
    <a:masterClrMapping/>
  </p:clrMapOvr>
  <p:transition spd="slow" advClick="0" advTm="8000">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5004761"/>
            <a:ext cx="450532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Lei Li,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Zhigang</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Li, Hossain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Shahriar</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Rebecca Rutherfoord, Svetlana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Peltsverger</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Dawn Tatum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Kennesaw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IT 6843, IT 6833, IT 6883, CSE 3801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$137.83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oer.galileo.usg.edu/compsci-collections/8</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14232" y="5004761"/>
            <a:ext cx="450532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“Students’ opinions on [the] learning [materials] we created are overwhelmingly positive. Our assessment data shows that, in majority of the section where the no-cost learning material were implemented, students’ performance is either neutral or better comparing to students’ performance in previously taught sections using textbooks</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6224" b="27630"/>
          <a:stretch/>
        </p:blipFill>
        <p:spPr>
          <a:xfrm>
            <a:off x="421064" y="-65989"/>
            <a:ext cx="11349872" cy="47793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238214273"/>
      </p:ext>
    </p:extLst>
  </p:cSld>
  <p:clrMapOvr>
    <a:masterClrMapping/>
  </p:clrMapOvr>
  <p:transition spd="slow" advClick="0" advTm="8000">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4908509"/>
            <a:ext cx="45053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Sarah Tesar, Allen Easton, Erin Kingston, Charles Garrison, Joseph Collins, Christin Collins, Sharryse Henderson, Greg Ford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Georgia Highlands College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CHEM 1211, CHEM 1212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$180.25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https://</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oer.galileo.usg.edu/chemistry-collections/16</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126264" y="5191250"/>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a:t>
            </a:r>
            <a:r>
              <a:rPr kumimoji="0" lang="en-US" sz="1400" b="0" i="1"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OpenStax</a:t>
            </a: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textbook and ancillary materials had a positive impact on instruction. Instructors of record were able to direct students to videos on difficult topics, and create videos during the semester on topics their students were struggling with</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4255" b="31758"/>
          <a:stretch/>
        </p:blipFill>
        <p:spPr>
          <a:xfrm>
            <a:off x="1353580" y="-47134"/>
            <a:ext cx="9484840" cy="47699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1089820076"/>
      </p:ext>
    </p:extLst>
  </p:cSld>
  <p:clrMapOvr>
    <a:masterClrMapping/>
  </p:clrMapOvr>
  <p:transition spd="slow" advClick="0" advTm="8000">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TextBox 6"/>
          <p:cNvSpPr txBox="1"/>
          <p:nvPr/>
        </p:nvSpPr>
        <p:spPr>
          <a:xfrm>
            <a:off x="1269274" y="4908966"/>
            <a:ext cx="450532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Team: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Tamara Powell, Jonathan Arnett, Monique Logan, Cassandra Race, Tiffani Reardon, Lance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Linimon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James </a:t>
            </a:r>
            <a:r>
              <a:rPr kumimoji="0" lang="en-US" sz="14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Monroe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Institution:</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Kennesaw State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Course(s): </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TCOM 2020, WRIT 3140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Cost Savings Per Student:</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$116.00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Report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Link: </a:t>
            </a: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2"/>
              </a:rPr>
              <a:t>http://oer.galileo.usg.edu/communication-collections/4</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hlinkClick r:id="rId2"/>
              </a:rPr>
              <a:t>/</a:t>
            </a:r>
            <a:r>
              <a:rPr kumimoji="0" lang="en-US" sz="1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a:t>
            </a:r>
            <a:endPar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404040"/>
              </a:solidFill>
              <a:effectLst/>
              <a:uLnTx/>
              <a:uFillTx/>
              <a:latin typeface="Corbel"/>
              <a:ea typeface="+mn-ea"/>
              <a:cs typeface="+mn-cs"/>
            </a:endParaRPr>
          </a:p>
        </p:txBody>
      </p:sp>
      <p:sp>
        <p:nvSpPr>
          <p:cNvPr id="8" name="TextBox 7"/>
          <p:cNvSpPr txBox="1"/>
          <p:nvPr/>
        </p:nvSpPr>
        <p:spPr>
          <a:xfrm>
            <a:off x="6218735" y="5339852"/>
            <a:ext cx="45053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transformation experience was exhilarating and inspiring as we achieved our dream of creating a resource for students that was under our control and reflected the way we wanted to teach</a:t>
            </a:r>
            <a:r>
              <a:rPr kumimoji="0" lang="en-US" sz="1400" b="0" i="1"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533" b="14914"/>
          <a:stretch/>
        </p:blipFill>
        <p:spPr>
          <a:xfrm>
            <a:off x="1269274" y="-47135"/>
            <a:ext cx="9144000" cy="47699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168" y="6252701"/>
            <a:ext cx="1671832" cy="605299"/>
          </a:xfrm>
          <a:prstGeom prst="rect">
            <a:avLst/>
          </a:prstGeom>
        </p:spPr>
      </p:pic>
    </p:spTree>
    <p:extLst>
      <p:ext uri="{BB962C8B-B14F-4D97-AF65-F5344CB8AC3E}">
        <p14:creationId xmlns:p14="http://schemas.microsoft.com/office/powerpoint/2010/main" val="2127953715"/>
      </p:ext>
    </p:extLst>
  </p:cSld>
  <p:clrMapOvr>
    <a:masterClrMapping/>
  </p:clrMapOvr>
  <p:transition spd="slow" advClick="0" advTm="8000">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nded Design Blue 16x9">
  <a:themeElements>
    <a:clrScheme name="Custom 18">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C9D0E5"/>
      </a:hlink>
      <a:folHlink>
        <a:srgbClr val="C9D0E5"/>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84.potx" id="{22E7A37F-2161-4E4B-A340-BF7CA314E3E5}" vid="{F2416EA9-E215-4704-9EB2-B7658E7031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1430</TotalTime>
  <Words>6526</Words>
  <Application>Microsoft Office PowerPoint</Application>
  <PresentationFormat>Widescreen</PresentationFormat>
  <Paragraphs>467</Paragraphs>
  <Slides>81</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81</vt:i4>
      </vt:variant>
    </vt:vector>
  </HeadingPairs>
  <TitlesOfParts>
    <vt:vector size="88" baseType="lpstr">
      <vt:lpstr>Arial</vt:lpstr>
      <vt:lpstr>Calibri</vt:lpstr>
      <vt:lpstr>Calibri Light</vt:lpstr>
      <vt:lpstr>Corbel</vt:lpstr>
      <vt:lpstr>Euphemia</vt:lpstr>
      <vt:lpstr>Office Theme</vt:lpstr>
      <vt:lpstr>Banded Design Blue 16x9</vt:lpstr>
      <vt:lpstr>An initiative of the University System of Georgia and GALILEO, Georgia’s Virtual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initiative of the University System of Georgia and GALILEO, Georgia’s Virtual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initiative of the University System of Georgia and GALILEO, Georgia’s Virtual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initiative of the University System of Georgia and GALILEO, Georgia’s Virtual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initiative of the University System of Georgia and GALILEO, Georgia’s Virtual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initiative of the University System of Georgia and GALILEO, Georgia’s Virtual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initiative of the University System of Georgia and GALILEO, Georgia’s Virtual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Valdosta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Celebrate Open USG 2016</dc:title>
  <dc:creator>Jeff Gallant</dc:creator>
  <cp:lastModifiedBy>Jeff Gallant</cp:lastModifiedBy>
  <cp:revision>72</cp:revision>
  <dcterms:created xsi:type="dcterms:W3CDTF">2016-03-04T18:52:13Z</dcterms:created>
  <dcterms:modified xsi:type="dcterms:W3CDTF">2018-04-16T18:51:20Z</dcterms:modified>
</cp:coreProperties>
</file>