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26"/>
  </p:notesMasterIdLst>
  <p:sldIdLst>
    <p:sldId id="256" r:id="rId2"/>
    <p:sldId id="332" r:id="rId3"/>
    <p:sldId id="333" r:id="rId4"/>
    <p:sldId id="306" r:id="rId5"/>
    <p:sldId id="334" r:id="rId6"/>
    <p:sldId id="347" r:id="rId7"/>
    <p:sldId id="299" r:id="rId8"/>
    <p:sldId id="302" r:id="rId9"/>
    <p:sldId id="303" r:id="rId10"/>
    <p:sldId id="307" r:id="rId11"/>
    <p:sldId id="308" r:id="rId12"/>
    <p:sldId id="329" r:id="rId13"/>
    <p:sldId id="316" r:id="rId14"/>
    <p:sldId id="317" r:id="rId15"/>
    <p:sldId id="318" r:id="rId16"/>
    <p:sldId id="342" r:id="rId17"/>
    <p:sldId id="343" r:id="rId18"/>
    <p:sldId id="344" r:id="rId19"/>
    <p:sldId id="285" r:id="rId20"/>
    <p:sldId id="349" r:id="rId21"/>
    <p:sldId id="350" r:id="rId22"/>
    <p:sldId id="351" r:id="rId23"/>
    <p:sldId id="352" r:id="rId24"/>
    <p:sldId id="28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4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FDB57-31C3-47AE-8444-BBC037CA80A8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A2B0C-6F88-43C5-B456-60EBA5F7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37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70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20E5F-5C15-B74A-AC2F-4412755CF4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347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07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2036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32861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392201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56820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83353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94385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9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850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097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961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352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792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245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5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259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45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CBC1C18-307B-4F68-A007-B5B542270E8D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3384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32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4.0/" TargetMode="Externa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2528-015-9101-x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doi.org/10.1007/s12528-015-9101-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openedgroup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affordablelearninggeorgia.org/newsletter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Virginia.Feher@ung.edu" TargetMode="External"/><Relationship Id="rId2" Type="http://schemas.openxmlformats.org/officeDocument/2006/relationships/hyperlink" Target="https://affordablelearninggeorgia.org/about/champions_coordinator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J.Robinson@ung.edu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jeff.gallant@usg.edu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esignshack.net/articles/business-articles/the-simple-guide-to-creative-commons-resources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209" y="314336"/>
            <a:ext cx="10541000" cy="2404541"/>
          </a:xfrm>
        </p:spPr>
        <p:txBody>
          <a:bodyPr>
            <a:normAutofit/>
          </a:bodyPr>
          <a:lstStyle/>
          <a:p>
            <a:r>
              <a:rPr lang="en-US" dirty="0" smtClean="0"/>
              <a:t>ALG 101: Open Education and Textbook Transformation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2" y="3132703"/>
            <a:ext cx="9440034" cy="171026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Jeff Gallant</a:t>
            </a:r>
          </a:p>
          <a:p>
            <a:r>
              <a:rPr lang="en-US" dirty="0" smtClean="0"/>
              <a:t>Program Manager, Affordable Learning Georgia</a:t>
            </a:r>
          </a:p>
          <a:p>
            <a:r>
              <a:rPr lang="en-US" dirty="0" smtClean="0"/>
              <a:t>June 19, 2018</a:t>
            </a:r>
            <a:endParaRPr lang="en-US" dirty="0"/>
          </a:p>
        </p:txBody>
      </p:sp>
      <p:pic>
        <p:nvPicPr>
          <p:cNvPr id="4" name="Picture 3" descr="Affordable Learning Georgia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8" y="5355681"/>
            <a:ext cx="3335532" cy="1207654"/>
          </a:xfrm>
          <a:prstGeom prst="rect">
            <a:avLst/>
          </a:prstGeom>
        </p:spPr>
      </p:pic>
      <p:pic>
        <p:nvPicPr>
          <p:cNvPr id="5" name="Picture 4" descr="University System of Georgia Logo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908" y="5670616"/>
            <a:ext cx="2582713" cy="577784"/>
          </a:xfrm>
          <a:prstGeom prst="rect">
            <a:avLst/>
          </a:prstGeom>
        </p:spPr>
      </p:pic>
      <p:pic>
        <p:nvPicPr>
          <p:cNvPr id="2050" name="Picture 2" descr="File:CC BY-SA 3.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576" y="5670616"/>
            <a:ext cx="1708150" cy="60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61438" y="6347891"/>
            <a:ext cx="32305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This presentation is under a Creative Commons Attribution-</a:t>
            </a:r>
            <a:r>
              <a:rPr lang="en-US" sz="1100" dirty="0" err="1" smtClean="0"/>
              <a:t>ShareAlike</a:t>
            </a:r>
            <a:r>
              <a:rPr lang="en-US" sz="1100" dirty="0" smtClean="0"/>
              <a:t> License (</a:t>
            </a:r>
            <a:r>
              <a:rPr lang="en-US" sz="1100" dirty="0" smtClean="0">
                <a:hlinkClick r:id="rId5"/>
              </a:rPr>
              <a:t>CC BY-SA 4.0</a:t>
            </a:r>
            <a:r>
              <a:rPr lang="en-US" sz="1100" dirty="0" smtClean="0"/>
              <a:t>).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0981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887" y="407288"/>
            <a:ext cx="10353762" cy="970450"/>
          </a:xfrm>
        </p:spPr>
        <p:txBody>
          <a:bodyPr/>
          <a:lstStyle/>
          <a:p>
            <a:r>
              <a:rPr lang="en-US" dirty="0" smtClean="0"/>
              <a:t>It’s about equity and access.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668735"/>
            <a:ext cx="11377611" cy="17788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With OER, everyone in class has free and open access to the same educational materials </a:t>
            </a:r>
            <a:r>
              <a:rPr lang="en-US" i="1" dirty="0" smtClean="0"/>
              <a:t>on day one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AutoShape 2" descr="Image result for cc0 public domain"/>
          <p:cNvSpPr>
            <a:spLocks noChangeAspect="1" noChangeArrowheads="1"/>
          </p:cNvSpPr>
          <p:nvPr/>
        </p:nvSpPr>
        <p:spPr bwMode="auto">
          <a:xfrm>
            <a:off x="1571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cc0 public domain"/>
          <p:cNvSpPr>
            <a:spLocks noChangeAspect="1" noChangeArrowheads="1"/>
          </p:cNvSpPr>
          <p:nvPr/>
        </p:nvSpPr>
        <p:spPr bwMode="auto">
          <a:xfrm>
            <a:off x="6324600" y="39322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410" b="45747"/>
          <a:stretch/>
        </p:blipFill>
        <p:spPr>
          <a:xfrm>
            <a:off x="1340221" y="3145008"/>
            <a:ext cx="10774787" cy="21840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40221" y="5413420"/>
            <a:ext cx="60928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Source Sans Pro"/>
              </a:rPr>
              <a:t>Fischer, L., Hilton, J., Robinson, T.J. et al. J </a:t>
            </a:r>
            <a:r>
              <a:rPr lang="en-US" sz="1200" dirty="0" err="1">
                <a:latin typeface="Source Sans Pro"/>
              </a:rPr>
              <a:t>Comput</a:t>
            </a:r>
            <a:r>
              <a:rPr lang="en-US" sz="1200" dirty="0">
                <a:latin typeface="Source Sans Pro"/>
              </a:rPr>
              <a:t> High </a:t>
            </a:r>
            <a:r>
              <a:rPr lang="en-US" sz="1200" dirty="0" err="1">
                <a:latin typeface="Source Sans Pro"/>
              </a:rPr>
              <a:t>Educ</a:t>
            </a:r>
            <a:r>
              <a:rPr lang="en-US" sz="1200" dirty="0">
                <a:latin typeface="Source Sans Pro"/>
              </a:rPr>
              <a:t> (2015) 27: 159. </a:t>
            </a:r>
            <a:r>
              <a:rPr lang="en-US" sz="1200" dirty="0">
                <a:latin typeface="Source Sans Pro"/>
                <a:hlinkClick r:id="rId3"/>
              </a:rPr>
              <a:t>https://doi.org/10.1007/s12528-015-9101-x</a:t>
            </a:r>
            <a:r>
              <a:rPr lang="en-US" sz="1200" dirty="0">
                <a:latin typeface="Source Sans Pro"/>
              </a:rPr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2263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it’s more than just higher grades.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712" y="1804747"/>
            <a:ext cx="11377611" cy="7860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With college more affordable for students through a reduction or elimination of textbook costs, students may be able to </a:t>
            </a:r>
            <a:r>
              <a:rPr lang="en-US" i="1" dirty="0" smtClean="0"/>
              <a:t>take an additional course. </a:t>
            </a:r>
            <a:endParaRPr lang="en-US" i="1" dirty="0"/>
          </a:p>
        </p:txBody>
      </p:sp>
      <p:sp>
        <p:nvSpPr>
          <p:cNvPr id="5" name="AutoShape 2" descr="Image result for cc0 public domain"/>
          <p:cNvSpPr>
            <a:spLocks noChangeAspect="1" noChangeArrowheads="1"/>
          </p:cNvSpPr>
          <p:nvPr/>
        </p:nvSpPr>
        <p:spPr bwMode="auto">
          <a:xfrm>
            <a:off x="1571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cc0 public domain"/>
          <p:cNvSpPr>
            <a:spLocks noChangeAspect="1" noChangeArrowheads="1"/>
          </p:cNvSpPr>
          <p:nvPr/>
        </p:nvSpPr>
        <p:spPr bwMode="auto">
          <a:xfrm>
            <a:off x="6324600" y="39322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01558" y="6106616"/>
            <a:ext cx="60928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Source Sans Pro"/>
              </a:rPr>
              <a:t>Fischer, L., Hilton, J., Robinson, T.J. et al. J </a:t>
            </a:r>
            <a:r>
              <a:rPr lang="en-US" sz="1200" dirty="0" err="1">
                <a:latin typeface="Source Sans Pro"/>
              </a:rPr>
              <a:t>Comput</a:t>
            </a:r>
            <a:r>
              <a:rPr lang="en-US" sz="1200" dirty="0">
                <a:latin typeface="Source Sans Pro"/>
              </a:rPr>
              <a:t> High </a:t>
            </a:r>
            <a:r>
              <a:rPr lang="en-US" sz="1200" dirty="0" err="1">
                <a:latin typeface="Source Sans Pro"/>
              </a:rPr>
              <a:t>Educ</a:t>
            </a:r>
            <a:r>
              <a:rPr lang="en-US" sz="1200" dirty="0">
                <a:latin typeface="Source Sans Pro"/>
              </a:rPr>
              <a:t> (2015) 27: 159. </a:t>
            </a:r>
            <a:r>
              <a:rPr lang="en-US" sz="1200" dirty="0">
                <a:latin typeface="Source Sans Pro"/>
                <a:hlinkClick r:id="rId2"/>
              </a:rPr>
              <a:t>https://doi.org/10.1007/s12528-015-9101-x</a:t>
            </a:r>
            <a:r>
              <a:rPr lang="en-US" sz="1200" dirty="0">
                <a:latin typeface="Source Sans Pro"/>
              </a:rPr>
              <a:t> 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558" y="3569691"/>
            <a:ext cx="9443493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6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Research, Research, and More Research on Open Pedagogy and OER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2075" y="1628225"/>
            <a:ext cx="9144000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/>
              </a:rPr>
              <a:t>http://openedgroup.org/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438401"/>
            <a:ext cx="7600950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9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09700"/>
            <a:ext cx="9144000" cy="1143000"/>
          </a:xfrm>
        </p:spPr>
        <p:txBody>
          <a:bodyPr>
            <a:normAutofit lnSpcReduction="10000"/>
          </a:bodyPr>
          <a:lstStyle/>
          <a:p>
            <a:r>
              <a:rPr lang="en-US" sz="2800" dirty="0" err="1"/>
              <a:t>OpenStax</a:t>
            </a:r>
            <a:r>
              <a:rPr lang="en-US" sz="2800" dirty="0"/>
              <a:t>: Introduction to Psychology textbook</a:t>
            </a:r>
          </a:p>
          <a:p>
            <a:r>
              <a:rPr lang="en-US" sz="2800" dirty="0"/>
              <a:t>Open Textbook Network: Social Sciences subject area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189722"/>
            <a:ext cx="9144000" cy="1144556"/>
          </a:xfrm>
        </p:spPr>
        <p:txBody>
          <a:bodyPr/>
          <a:lstStyle/>
          <a:p>
            <a:r>
              <a:rPr lang="en-US" dirty="0" smtClean="0"/>
              <a:t>Finding OER: Starting Small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2819401"/>
            <a:ext cx="5619447" cy="595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1" y="2821497"/>
            <a:ext cx="6052095" cy="667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8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96203"/>
            <a:ext cx="5695949" cy="5361797"/>
          </a:xfrm>
        </p:spPr>
        <p:txBody>
          <a:bodyPr>
            <a:normAutofit/>
          </a:bodyPr>
          <a:lstStyle/>
          <a:p>
            <a:r>
              <a:rPr lang="en-US" sz="2800" dirty="0"/>
              <a:t>OER Commons: Search in Social Sciences, possibly for a subject within a chapter in an open textbook or NOBA module</a:t>
            </a:r>
          </a:p>
          <a:p>
            <a:pPr lvl="1"/>
            <a:r>
              <a:rPr lang="en-US" sz="2400" dirty="0"/>
              <a:t>Narrow the results by </a:t>
            </a:r>
            <a:r>
              <a:rPr lang="en-US" sz="2400" dirty="0" smtClean="0"/>
              <a:t>facets</a:t>
            </a:r>
          </a:p>
          <a:p>
            <a:r>
              <a:rPr lang="en-US" dirty="0" smtClean="0"/>
              <a:t>MERLOT</a:t>
            </a:r>
            <a:r>
              <a:rPr lang="en-US" dirty="0"/>
              <a:t>: Advanced Material Search</a:t>
            </a:r>
          </a:p>
          <a:p>
            <a:pPr lvl="1"/>
            <a:r>
              <a:rPr lang="en-US" sz="2400" dirty="0"/>
              <a:t>Material type, discipline, audience, format</a:t>
            </a:r>
          </a:p>
          <a:p>
            <a:endParaRPr lang="en-US" dirty="0"/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990600" y="189722"/>
            <a:ext cx="9144000" cy="1144556"/>
          </a:xfrm>
        </p:spPr>
        <p:txBody>
          <a:bodyPr/>
          <a:lstStyle/>
          <a:p>
            <a:r>
              <a:rPr lang="en-US" dirty="0" smtClean="0"/>
              <a:t>Finding OER: Ending Big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323" y="1676401"/>
            <a:ext cx="2901155" cy="5591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8478" y="2171700"/>
            <a:ext cx="305352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7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OER in Unexpected Places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2" y="1905000"/>
            <a:ext cx="5105399" cy="457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Search with Creative Commons filters!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461828"/>
            <a:ext cx="8534400" cy="4879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97" r="6080"/>
          <a:stretch/>
        </p:blipFill>
        <p:spPr>
          <a:xfrm>
            <a:off x="1905000" y="2895601"/>
            <a:ext cx="8534400" cy="4062027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16200000">
            <a:off x="9639300" y="5372100"/>
            <a:ext cx="1524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2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Instructional Faculty…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792176"/>
          </a:xfrm>
        </p:spPr>
        <p:txBody>
          <a:bodyPr>
            <a:normAutofit/>
          </a:bodyPr>
          <a:lstStyle/>
          <a:p>
            <a:r>
              <a:rPr lang="en-US" b="1" dirty="0" smtClean="0"/>
              <a:t>Contribute</a:t>
            </a:r>
            <a:r>
              <a:rPr lang="en-US" dirty="0" smtClean="0"/>
              <a:t> by sharing their knowledge through OER and experiences in using OER through advocacy</a:t>
            </a:r>
          </a:p>
          <a:p>
            <a:r>
              <a:rPr lang="en-US" b="1" dirty="0" smtClean="0"/>
              <a:t>Attribute</a:t>
            </a:r>
            <a:r>
              <a:rPr lang="en-US" dirty="0" smtClean="0"/>
              <a:t> all members of their own OER </a:t>
            </a:r>
            <a:r>
              <a:rPr lang="en-US" dirty="0" smtClean="0"/>
              <a:t>teams in </a:t>
            </a:r>
            <a:r>
              <a:rPr lang="en-US" dirty="0" smtClean="0"/>
              <a:t>a project</a:t>
            </a:r>
          </a:p>
          <a:p>
            <a:r>
              <a:rPr lang="en-US" b="1" dirty="0" smtClean="0"/>
              <a:t>Release </a:t>
            </a:r>
            <a:r>
              <a:rPr lang="en-US" dirty="0" smtClean="0"/>
              <a:t>OER beyond the learning management system and enable sharing, remixing, revising</a:t>
            </a:r>
          </a:p>
          <a:p>
            <a:r>
              <a:rPr lang="en-US" b="1" dirty="0" smtClean="0"/>
              <a:t>Empower </a:t>
            </a:r>
            <a:r>
              <a:rPr lang="en-US" dirty="0" smtClean="0"/>
              <a:t>all learners by inviting them into the creation process &amp; keeping accessibility in mind when creating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345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Librarians…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792176"/>
          </a:xfrm>
        </p:spPr>
        <p:txBody>
          <a:bodyPr>
            <a:normAutofit/>
          </a:bodyPr>
          <a:lstStyle/>
          <a:p>
            <a:r>
              <a:rPr lang="en-US" b="1" dirty="0" smtClean="0"/>
              <a:t>Contribute</a:t>
            </a:r>
            <a:r>
              <a:rPr lang="en-US" dirty="0" smtClean="0"/>
              <a:t> their knowledge of copyright, open licensing, hosting, and discovery </a:t>
            </a:r>
          </a:p>
          <a:p>
            <a:r>
              <a:rPr lang="en-US" b="1" dirty="0" smtClean="0"/>
              <a:t>Attribute </a:t>
            </a:r>
            <a:r>
              <a:rPr lang="en-US" dirty="0" smtClean="0"/>
              <a:t>by using proper metadata when sharing OER, teaching faculty to attribute correctly in course materials</a:t>
            </a:r>
          </a:p>
          <a:p>
            <a:r>
              <a:rPr lang="en-US" b="1" dirty="0" smtClean="0"/>
              <a:t>Release </a:t>
            </a:r>
            <a:r>
              <a:rPr lang="en-US" dirty="0" smtClean="0"/>
              <a:t>OER with their knowledge of repositories and open course platforms (even </a:t>
            </a:r>
            <a:r>
              <a:rPr lang="en-US" dirty="0" err="1" smtClean="0"/>
              <a:t>LibGuides</a:t>
            </a:r>
            <a:r>
              <a:rPr lang="en-US" dirty="0" smtClean="0"/>
              <a:t>!)</a:t>
            </a:r>
          </a:p>
          <a:p>
            <a:r>
              <a:rPr lang="en-US" b="1" dirty="0" smtClean="0"/>
              <a:t>Empower</a:t>
            </a:r>
            <a:r>
              <a:rPr lang="en-US" dirty="0" smtClean="0"/>
              <a:t> those new to OER through training and development, workshops, and consultations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860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Instructional Designers…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792176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Contribute</a:t>
            </a:r>
            <a:r>
              <a:rPr lang="en-US" dirty="0" smtClean="0"/>
              <a:t> their knowledge of educational research, scaffolding, backwards design, etc. in the design of new OER and the evaluation of OER efficacy</a:t>
            </a:r>
          </a:p>
          <a:p>
            <a:r>
              <a:rPr lang="en-US" b="1" dirty="0"/>
              <a:t>Attribute</a:t>
            </a:r>
            <a:r>
              <a:rPr lang="en-US" dirty="0"/>
              <a:t> all members of their own OER “village” in a project</a:t>
            </a:r>
          </a:p>
          <a:p>
            <a:r>
              <a:rPr lang="en-US" b="1" dirty="0" smtClean="0"/>
              <a:t>Release</a:t>
            </a:r>
            <a:r>
              <a:rPr lang="en-US" dirty="0" smtClean="0"/>
              <a:t> OER to all learners in a manner equal to a LMS implementation</a:t>
            </a:r>
          </a:p>
          <a:p>
            <a:r>
              <a:rPr lang="en-US" b="1" dirty="0" smtClean="0"/>
              <a:t>Empower </a:t>
            </a:r>
            <a:r>
              <a:rPr lang="en-US" dirty="0" smtClean="0"/>
              <a:t>all learners through their knowledge of accessibility and Universal Design for Learning (UDL)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064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3795" y="546100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ALG Textbook Transformation Grants: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(as of February 12, 2018)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948349"/>
            <a:ext cx="10353762" cy="4058751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 sz="3600" dirty="0"/>
              <a:t>To date, all ALG programs have </a:t>
            </a:r>
            <a:r>
              <a:rPr lang="en-US" sz="3600" dirty="0" smtClean="0"/>
              <a:t>saved students over </a:t>
            </a:r>
            <a:r>
              <a:rPr lang="en-US" sz="3600" b="1" dirty="0" smtClean="0"/>
              <a:t>$31 million </a:t>
            </a:r>
            <a:r>
              <a:rPr lang="en-US" sz="3600" dirty="0" smtClean="0"/>
              <a:t>on </a:t>
            </a:r>
            <a:r>
              <a:rPr lang="en-US" sz="3600" dirty="0"/>
              <a:t>textbook costs</a:t>
            </a:r>
          </a:p>
          <a:p>
            <a:r>
              <a:rPr lang="en-US" sz="3600" b="1" dirty="0" smtClean="0"/>
              <a:t>219,343</a:t>
            </a:r>
            <a:r>
              <a:rPr lang="en-US" sz="3600" dirty="0" smtClean="0"/>
              <a:t> </a:t>
            </a:r>
            <a:r>
              <a:rPr lang="en-US" sz="3600" dirty="0"/>
              <a:t>students have benefited</a:t>
            </a:r>
          </a:p>
          <a:p>
            <a:r>
              <a:rPr lang="en-US" sz="3600" b="1" dirty="0"/>
              <a:t>$</a:t>
            </a:r>
            <a:r>
              <a:rPr lang="en-US" sz="3600" b="1" dirty="0" smtClean="0"/>
              <a:t>19 </a:t>
            </a:r>
            <a:r>
              <a:rPr lang="en-US" sz="3600" b="1" dirty="0"/>
              <a:t>million</a:t>
            </a:r>
            <a:r>
              <a:rPr lang="en-US" sz="3600" dirty="0"/>
              <a:t> </a:t>
            </a:r>
            <a:r>
              <a:rPr lang="en-US" sz="3600" b="1" dirty="0" smtClean="0"/>
              <a:t>annual</a:t>
            </a:r>
            <a:r>
              <a:rPr lang="en-US" sz="3600" dirty="0" smtClean="0"/>
              <a:t> projected savings from current grants (up to Round Eleven)</a:t>
            </a:r>
          </a:p>
          <a:p>
            <a:r>
              <a:rPr lang="en-US" sz="3600" dirty="0" smtClean="0"/>
              <a:t>Total grant awards so far: $3.35 million</a:t>
            </a:r>
          </a:p>
          <a:p>
            <a:pPr marL="0" indent="0">
              <a:buNone/>
            </a:pPr>
            <a:r>
              <a:rPr lang="en-US" dirty="0" smtClean="0"/>
              <a:t>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6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4" y="397574"/>
            <a:ext cx="5753101" cy="18669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Textbook prices skyrocketed starting in 2000…</a:t>
            </a:r>
            <a:endParaRPr lang="en-US" dirty="0"/>
          </a:p>
        </p:txBody>
      </p:sp>
      <p:pic>
        <p:nvPicPr>
          <p:cNvPr id="4" name="Picture 3" descr="STUDENTS can learn a lot about economics when they buy Greg Mankiw’s “Principles of Economics”—even if they don’t read it. Like many popular textbooks, it is horribly expensive: $292.17 on Amazon. Indeed, the nominal price of textbooks has risen more than fifteenfold since 1970, three times the rate of inflation (see chart).&#10;">
            <a:extLst>
              <a:ext uri="{FF2B5EF4-FFF2-40B4-BE49-F238E27FC236}">
                <a16:creationId xmlns:a16="http://schemas.microsoft.com/office/drawing/2014/main" id="{AB94CCE5-BBB4-4E8A-B632-FDB17D3AF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1" y="0"/>
            <a:ext cx="6038850" cy="6875812"/>
          </a:xfrm>
          <a:prstGeom prst="rect">
            <a:avLst/>
          </a:prstGeom>
        </p:spPr>
      </p:pic>
      <p:pic>
        <p:nvPicPr>
          <p:cNvPr id="8" name="Picture 7" descr="December is one of the biggest months for booksellers, and Brian Ritenbaugh, a supervisor at a B. Dalton Bookseller in Monroeville, Pa., is bracing for his customers. During his 10 years in the retail book business -- at B. Dalton and also at independent stores and selling college textbooks -- he's seen the same reaction time and again. &quot;No matter what the prices are, they say it's too expensive,&quot; he says. &quot;The first thing they ask about is price, and the reactions range from a grunt to an outright whine.&quot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18387"/>
            <a:ext cx="6153151" cy="2257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50680"/>
          <a:stretch/>
        </p:blipFill>
        <p:spPr>
          <a:xfrm>
            <a:off x="0" y="4017074"/>
            <a:ext cx="6162675" cy="6013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88449"/>
            <a:ext cx="55626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95" y="124375"/>
            <a:ext cx="10353762" cy="970450"/>
          </a:xfrm>
        </p:spPr>
        <p:txBody>
          <a:bodyPr/>
          <a:lstStyle/>
          <a:p>
            <a:r>
              <a:rPr lang="en-US" dirty="0" smtClean="0"/>
              <a:t>Textbook Transformation Grants: The Basics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9976" y="1399625"/>
            <a:ext cx="11201399" cy="4267200"/>
          </a:xfrm>
        </p:spPr>
        <p:txBody>
          <a:bodyPr>
            <a:noAutofit/>
          </a:bodyPr>
          <a:lstStyle/>
          <a:p>
            <a:r>
              <a:rPr lang="en-US" sz="3600" dirty="0"/>
              <a:t>Three different sizes (standard, large, mini)</a:t>
            </a:r>
          </a:p>
          <a:p>
            <a:r>
              <a:rPr lang="en-US" sz="3600" dirty="0"/>
              <a:t>Supporting faculty time, travel, materials, additional support, etc.</a:t>
            </a:r>
          </a:p>
          <a:p>
            <a:r>
              <a:rPr lang="en-US" sz="3600" dirty="0"/>
              <a:t>Proposals submitted, peer-reviewed, awarded</a:t>
            </a:r>
          </a:p>
          <a:p>
            <a:r>
              <a:rPr lang="en-US" sz="3600" dirty="0"/>
              <a:t>Contract is with institution, not individual</a:t>
            </a:r>
          </a:p>
          <a:p>
            <a:r>
              <a:rPr lang="en-US" sz="3600" dirty="0"/>
              <a:t>All </a:t>
            </a:r>
            <a:r>
              <a:rPr lang="en-US" sz="3600" dirty="0" smtClean="0"/>
              <a:t>USG </a:t>
            </a:r>
            <a:r>
              <a:rPr lang="en-US" sz="3600" dirty="0"/>
              <a:t>institutions have been awarded grants (347 applications, 175 funded projects)</a:t>
            </a:r>
          </a:p>
        </p:txBody>
      </p:sp>
    </p:spTree>
    <p:extLst>
      <p:ext uri="{BB962C8B-B14F-4D97-AF65-F5344CB8AC3E}">
        <p14:creationId xmlns:p14="http://schemas.microsoft.com/office/powerpoint/2010/main" val="61016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33375"/>
            <a:ext cx="10353762" cy="970450"/>
          </a:xfrm>
        </p:spPr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6" y="1524000"/>
            <a:ext cx="11068049" cy="5238750"/>
          </a:xfrm>
        </p:spPr>
        <p:txBody>
          <a:bodyPr>
            <a:normAutofit fontScale="77500" lnSpcReduction="20000"/>
          </a:bodyPr>
          <a:lstStyle/>
          <a:p>
            <a:pPr marL="571500" indent="-571500"/>
            <a:r>
              <a:rPr lang="en-US" sz="4100" dirty="0"/>
              <a:t>Join the ALG Newsletter list. </a:t>
            </a:r>
            <a:r>
              <a:rPr lang="en-US" sz="3700" dirty="0">
                <a:hlinkClick r:id="rId2"/>
              </a:rPr>
              <a:t>http://affordablelearninggeorgia.org/newsletters</a:t>
            </a:r>
            <a:endParaRPr lang="en-US" sz="3700" dirty="0"/>
          </a:p>
          <a:p>
            <a:pPr marL="571500" indent="-571500"/>
            <a:r>
              <a:rPr lang="en-US" sz="4100" dirty="0"/>
              <a:t>Form a team of transformers. </a:t>
            </a:r>
            <a:br>
              <a:rPr lang="en-US" sz="4100" dirty="0"/>
            </a:br>
            <a:r>
              <a:rPr lang="en-US" sz="4100" dirty="0"/>
              <a:t>(You want to make sure you’re impacting </a:t>
            </a:r>
            <a:r>
              <a:rPr lang="en-US" sz="4100" b="1" dirty="0"/>
              <a:t>quite a few </a:t>
            </a:r>
            <a:r>
              <a:rPr lang="en-US" sz="4100" dirty="0"/>
              <a:t>students with your project directly.) </a:t>
            </a:r>
          </a:p>
          <a:p>
            <a:pPr marL="571500" indent="-571500"/>
            <a:r>
              <a:rPr lang="en-US" sz="4100" dirty="0"/>
              <a:t>Do an initial OER / library / Web review. </a:t>
            </a:r>
            <a:br>
              <a:rPr lang="en-US" sz="4100" dirty="0"/>
            </a:br>
            <a:r>
              <a:rPr lang="en-US" sz="4100" dirty="0"/>
              <a:t>(</a:t>
            </a:r>
            <a:r>
              <a:rPr lang="en-US" sz="3700" dirty="0"/>
              <a:t>Do you have some ideas? Examples? Do you need to reinvent the wheel or just revise and remix?) </a:t>
            </a:r>
          </a:p>
          <a:p>
            <a:pPr marL="571500" indent="-571500"/>
            <a:r>
              <a:rPr lang="en-US" sz="4100" dirty="0"/>
              <a:t>Put together a plan.</a:t>
            </a:r>
          </a:p>
          <a:p>
            <a:pPr marL="571500" indent="-571500"/>
            <a:r>
              <a:rPr lang="en-US" sz="4100" dirty="0"/>
              <a:t>Keep accessibility in mind (ADA compliance / S. 508). </a:t>
            </a:r>
          </a:p>
          <a:p>
            <a:pPr marL="0" indent="0">
              <a:buNone/>
            </a:pP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970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the new RFP is announced…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971675"/>
            <a:ext cx="10563224" cy="3200400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Read the RFP </a:t>
            </a:r>
            <a:r>
              <a:rPr lang="en-US" b="1" dirty="0"/>
              <a:t>carefully. </a:t>
            </a:r>
            <a:endParaRPr lang="en-US" dirty="0"/>
          </a:p>
          <a:p>
            <a:pPr marL="457200" indent="-457200"/>
            <a:r>
              <a:rPr lang="en-US" dirty="0"/>
              <a:t>Put the deadline </a:t>
            </a:r>
            <a:r>
              <a:rPr lang="en-US" b="1" dirty="0"/>
              <a:t>and the Kickoff Meeting</a:t>
            </a:r>
            <a:r>
              <a:rPr lang="en-US" dirty="0"/>
              <a:t> on your calendar. </a:t>
            </a:r>
            <a:endParaRPr lang="en-US" dirty="0" smtClean="0"/>
          </a:p>
          <a:p>
            <a:pPr marL="457200" indent="-457200"/>
            <a:r>
              <a:rPr lang="en-US" dirty="0" smtClean="0"/>
              <a:t>Work </a:t>
            </a:r>
            <a:r>
              <a:rPr lang="en-US" dirty="0"/>
              <a:t>with your team to apply. </a:t>
            </a:r>
          </a:p>
        </p:txBody>
      </p:sp>
    </p:spTree>
    <p:extLst>
      <p:ext uri="{BB962C8B-B14F-4D97-AF65-F5344CB8AC3E}">
        <p14:creationId xmlns:p14="http://schemas.microsoft.com/office/powerpoint/2010/main" val="97340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Talk to your Campus Champion and Library Coordinator!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876425"/>
            <a:ext cx="9629776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http://affordablelearninggeorgia.org/about/</a:t>
            </a:r>
            <a:br>
              <a:rPr lang="en-US" dirty="0">
                <a:hlinkClick r:id="rId2"/>
              </a:rPr>
            </a:br>
            <a:r>
              <a:rPr lang="en-US" dirty="0" err="1">
                <a:hlinkClick r:id="rId2"/>
              </a:rPr>
              <a:t>champions_coordinators</a:t>
            </a:r>
            <a:r>
              <a:rPr lang="en-US" dirty="0">
                <a:hlinkClick r:id="rId2"/>
              </a:rPr>
              <a:t>/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Library Coordinator: Virginia Feher 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Virginia.Feher@ung.edu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Campus Champion: Bonnie (BJ) Robinson</a:t>
            </a: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BJ.Robinson@ung.edu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76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Thank you! </a:t>
            </a:r>
            <a:endParaRPr lang="en-US" sz="7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Contact me at </a:t>
            </a:r>
            <a:r>
              <a:rPr lang="en-US" sz="3600" dirty="0" smtClean="0">
                <a:hlinkClick r:id="rId2"/>
              </a:rPr>
              <a:t>jeff.gallant@usg.edu</a:t>
            </a:r>
            <a:r>
              <a:rPr lang="en-US" sz="3600" dirty="0" smtClean="0"/>
              <a:t>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578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1 represents Average Estimated Full-Time Undergraduate Budgets (Enrollment-Weighted) by Sector, 2017-18. For a corresponding Section 508-compliant data table, download the Excel spreadsh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747" y="327448"/>
            <a:ext cx="91440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7627" y="4299876"/>
            <a:ext cx="10302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2017, financial aid departments expected four-year public college students to spend $1,250 in one year on books and supplies. </a:t>
            </a:r>
          </a:p>
          <a:p>
            <a:r>
              <a:rPr lang="en-US" sz="2800" dirty="0" smtClean="0"/>
              <a:t>This is </a:t>
            </a:r>
            <a:r>
              <a:rPr lang="en-US" sz="2800" b="1" dirty="0" smtClean="0"/>
              <a:t>over 10% of the cost of tuition and fees </a:t>
            </a:r>
            <a:r>
              <a:rPr lang="en-US" sz="2800" dirty="0" smtClean="0"/>
              <a:t>at a four-year, in-state public institution.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381759" y="6306761"/>
            <a:ext cx="102548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https://trends.collegeboard.org/college-pricing/figures-tables/average-estimated-undergraduate-budgets-2017-18</a:t>
            </a:r>
          </a:p>
        </p:txBody>
      </p:sp>
    </p:spTree>
    <p:extLst>
      <p:ext uri="{BB962C8B-B14F-4D97-AF65-F5344CB8AC3E}">
        <p14:creationId xmlns:p14="http://schemas.microsoft.com/office/powerpoint/2010/main" val="247852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cc0 public domain"/>
          <p:cNvSpPr>
            <a:spLocks noChangeAspect="1" noChangeArrowheads="1"/>
          </p:cNvSpPr>
          <p:nvPr/>
        </p:nvSpPr>
        <p:spPr bwMode="auto">
          <a:xfrm>
            <a:off x="1571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cc0 public domain"/>
          <p:cNvSpPr>
            <a:spLocks noChangeAspect="1" noChangeArrowheads="1"/>
          </p:cNvSpPr>
          <p:nvPr/>
        </p:nvSpPr>
        <p:spPr bwMode="auto">
          <a:xfrm>
            <a:off x="6324600" y="39322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658" y="7937"/>
            <a:ext cx="8508342" cy="31162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63989" y="3126444"/>
            <a:ext cx="92948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https://press.vitalsource.com/study-confirms-costs-lead-students-to-forgo-required-learning-materials-grades-suffer-as-a-result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0713"/>
          <a:stretch/>
        </p:blipFill>
        <p:spPr>
          <a:xfrm>
            <a:off x="3683658" y="3469003"/>
            <a:ext cx="8506754" cy="307078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491824" y="6570973"/>
            <a:ext cx="88920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https://florida.theorangegrove.org/og/file/3a65c507-2510-42d7-814c-ffdefd394b6c/1/2016%20Student%20Textbook%20Survey.pdf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7162" y="1972282"/>
            <a:ext cx="36666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</a:t>
            </a:r>
            <a:r>
              <a:rPr lang="en-US" sz="3600" dirty="0" smtClean="0"/>
              <a:t>tudents are not </a:t>
            </a:r>
            <a:r>
              <a:rPr lang="en-US" sz="3600" i="1" dirty="0" smtClean="0"/>
              <a:t>spending</a:t>
            </a:r>
            <a:r>
              <a:rPr lang="en-US" sz="3600" dirty="0" smtClean="0"/>
              <a:t> that much on average-</a:t>
            </a:r>
          </a:p>
          <a:p>
            <a:r>
              <a:rPr lang="en-US" sz="3600" dirty="0" smtClean="0"/>
              <a:t>but there’s a higher cost.</a:t>
            </a:r>
          </a:p>
        </p:txBody>
      </p:sp>
    </p:spTree>
    <p:extLst>
      <p:ext uri="{BB962C8B-B14F-4D97-AF65-F5344CB8AC3E}">
        <p14:creationId xmlns:p14="http://schemas.microsoft.com/office/powerpoint/2010/main" val="427209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030705"/>
            <a:ext cx="10353762" cy="2626894"/>
          </a:xfrm>
        </p:spPr>
        <p:txBody>
          <a:bodyPr>
            <a:normAutofit/>
          </a:bodyPr>
          <a:lstStyle/>
          <a:p>
            <a:r>
              <a:rPr lang="en-US" dirty="0" smtClean="0"/>
              <a:t>The Open Education movement seeks to enable affordable and new forms of sharing </a:t>
            </a:r>
            <a:br>
              <a:rPr lang="en-US" dirty="0" smtClean="0"/>
            </a:br>
            <a:r>
              <a:rPr lang="en-US" i="1" dirty="0" smtClean="0"/>
              <a:t>and </a:t>
            </a:r>
            <a:r>
              <a:rPr lang="en-US" dirty="0" smtClean="0"/>
              <a:t>enhancing education through new forms of teaching. </a:t>
            </a:r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913795" y="3368720"/>
            <a:ext cx="10353763" cy="251183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But what </a:t>
            </a:r>
            <a:r>
              <a:rPr lang="en-US" i="1" smtClean="0"/>
              <a:t>is</a:t>
            </a:r>
            <a:r>
              <a:rPr lang="en-US" smtClean="0"/>
              <a:t> Open Education?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9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David Wiley: </a:t>
            </a:r>
            <a:r>
              <a:rPr lang="en-US" b="1" dirty="0"/>
              <a:t>OER = Free + Permissions</a:t>
            </a:r>
            <a:br>
              <a:rPr lang="en-US" b="1" dirty="0"/>
            </a:br>
            <a:r>
              <a:rPr lang="en-US" dirty="0" smtClean="0"/>
              <a:t>The 5R Permissions of Open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54452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Retain: You can keep the resource without a deadline. </a:t>
            </a:r>
          </a:p>
          <a:p>
            <a:r>
              <a:rPr lang="en-US" dirty="0" smtClean="0"/>
              <a:t>Redistribute: You can send copies of the resource to others or host it on your own publicly-available site. </a:t>
            </a:r>
          </a:p>
          <a:p>
            <a:r>
              <a:rPr lang="en-US" dirty="0" smtClean="0"/>
              <a:t>Revise: You can change, edit, and update the resource.</a:t>
            </a:r>
          </a:p>
          <a:p>
            <a:r>
              <a:rPr lang="en-US" dirty="0" smtClean="0"/>
              <a:t>Remix: You can combine open resources together or put them into new formats. </a:t>
            </a:r>
          </a:p>
          <a:p>
            <a:r>
              <a:rPr lang="en-US" dirty="0" smtClean="0"/>
              <a:t>Reuse: You can use the resource in whichever way you need.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10300" y="6172200"/>
            <a:ext cx="520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from David Wiley at opencontent.org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074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09623" y="220725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Open Education Values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11338" y="1998912"/>
            <a:ext cx="6658338" cy="364991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Open Education </a:t>
            </a:r>
            <a:r>
              <a:rPr lang="en-US" dirty="0" smtClean="0"/>
              <a:t>enables free </a:t>
            </a:r>
            <a:r>
              <a:rPr lang="en-US" dirty="0"/>
              <a:t>digital sharing that copyright prevents</a:t>
            </a:r>
          </a:p>
          <a:p>
            <a:r>
              <a:rPr lang="en-US" dirty="0" smtClean="0"/>
              <a:t>Being </a:t>
            </a:r>
            <a:r>
              <a:rPr lang="en-US" dirty="0"/>
              <a:t>able to </a:t>
            </a:r>
            <a:r>
              <a:rPr lang="en-US" b="1" dirty="0"/>
              <a:t>remix and revise</a:t>
            </a:r>
            <a:r>
              <a:rPr lang="en-US" dirty="0"/>
              <a:t> educational resources allows instructors to incorporate new forms of pedagogy that Open </a:t>
            </a:r>
            <a:r>
              <a:rPr lang="en-US" dirty="0" smtClean="0"/>
              <a:t>allows</a:t>
            </a:r>
            <a:endParaRPr lang="en-US" sz="2800" dirty="0"/>
          </a:p>
        </p:txBody>
      </p:sp>
      <p:pic>
        <p:nvPicPr>
          <p:cNvPr id="5122" name="Picture 2" descr="Image result for education is sha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997" y="2420502"/>
            <a:ext cx="4343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88890" y="3984123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http://openedconference.org/2017</a:t>
            </a:r>
          </a:p>
        </p:txBody>
      </p:sp>
    </p:spTree>
    <p:extLst>
      <p:ext uri="{BB962C8B-B14F-4D97-AF65-F5344CB8AC3E}">
        <p14:creationId xmlns:p14="http://schemas.microsoft.com/office/powerpoint/2010/main" val="354708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818" y="459129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Creative Commons Licenses: </a:t>
            </a:r>
            <a:br>
              <a:rPr lang="en-US" dirty="0" smtClean="0"/>
            </a:br>
            <a:r>
              <a:rPr lang="en-US" i="1" dirty="0" smtClean="0"/>
              <a:t>The </a:t>
            </a:r>
            <a:r>
              <a:rPr lang="en-US" dirty="0" smtClean="0"/>
              <a:t>Open Education Licenses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300" y="2028403"/>
            <a:ext cx="5540175" cy="4643437"/>
          </a:xfrm>
        </p:spPr>
        <p:txBody>
          <a:bodyPr>
            <a:noAutofit/>
          </a:bodyPr>
          <a:lstStyle/>
          <a:p>
            <a:r>
              <a:rPr lang="en-US" dirty="0" smtClean="0"/>
              <a:t>Creative </a:t>
            </a:r>
            <a:r>
              <a:rPr lang="en-US" dirty="0"/>
              <a:t>Commons licenses are most easily explained as </a:t>
            </a:r>
            <a:r>
              <a:rPr lang="en-US" b="1" dirty="0"/>
              <a:t>the open licenses that aren’t based on </a:t>
            </a:r>
            <a:r>
              <a:rPr lang="en-US" b="1" dirty="0" smtClean="0"/>
              <a:t>free software. </a:t>
            </a:r>
            <a:endParaRPr lang="en-US" b="1" dirty="0"/>
          </a:p>
          <a:p>
            <a:r>
              <a:rPr lang="en-US" dirty="0"/>
              <a:t>All about </a:t>
            </a:r>
            <a:r>
              <a:rPr lang="en-US" i="1" dirty="0" smtClean="0"/>
              <a:t>content</a:t>
            </a:r>
            <a:endParaRPr lang="en-US" i="1" dirty="0"/>
          </a:p>
        </p:txBody>
      </p:sp>
      <p:pic>
        <p:nvPicPr>
          <p:cNvPr id="7170" name="Picture 2" descr="Image result for creative common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110" y="2674199"/>
            <a:ext cx="5710177" cy="2158112"/>
          </a:xfrm>
          <a:prstGeom prst="rect">
            <a:avLst/>
          </a:prstGeom>
          <a:solidFill>
            <a:schemeClr val="tx1"/>
          </a:solidFill>
          <a:extLst/>
        </p:spPr>
      </p:pic>
    </p:spTree>
    <p:extLst>
      <p:ext uri="{BB962C8B-B14F-4D97-AF65-F5344CB8AC3E}">
        <p14:creationId xmlns:p14="http://schemas.microsoft.com/office/powerpoint/2010/main" val="338050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Works: Start with Attribution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076" y="2099607"/>
            <a:ext cx="7179197" cy="3534875"/>
          </a:xfrm>
        </p:spPr>
        <p:txBody>
          <a:bodyPr>
            <a:noAutofit/>
          </a:bodyPr>
          <a:lstStyle/>
          <a:p>
            <a:r>
              <a:rPr lang="en-US" dirty="0" smtClean="0"/>
              <a:t>CC </a:t>
            </a:r>
            <a:r>
              <a:rPr lang="en-US" dirty="0"/>
              <a:t>= Creative Commons</a:t>
            </a:r>
          </a:p>
          <a:p>
            <a:r>
              <a:rPr lang="en-US" dirty="0"/>
              <a:t>BY = Attribution</a:t>
            </a:r>
          </a:p>
          <a:p>
            <a:r>
              <a:rPr lang="en-US" dirty="0" smtClean="0"/>
              <a:t>SA </a:t>
            </a:r>
            <a:r>
              <a:rPr lang="en-US" dirty="0"/>
              <a:t>= Share-Alike</a:t>
            </a:r>
          </a:p>
          <a:p>
            <a:r>
              <a:rPr lang="en-US" dirty="0"/>
              <a:t>NC = Non-Commercial</a:t>
            </a:r>
          </a:p>
          <a:p>
            <a:r>
              <a:rPr lang="en-US" dirty="0"/>
              <a:t>ND = No Derivatives</a:t>
            </a:r>
          </a:p>
          <a:p>
            <a:pPr lvl="1"/>
            <a:r>
              <a:rPr lang="en-US" dirty="0"/>
              <a:t>In Open Education, don’t use ND! </a:t>
            </a:r>
          </a:p>
        </p:txBody>
      </p:sp>
      <p:pic>
        <p:nvPicPr>
          <p:cNvPr id="9218" name="Picture 2" descr="creative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286" y="2831093"/>
            <a:ext cx="7061332" cy="174805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4" name="TextBox 3"/>
          <p:cNvSpPr txBox="1"/>
          <p:nvPr/>
        </p:nvSpPr>
        <p:spPr>
          <a:xfrm>
            <a:off x="6267809" y="6256261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https://designshack.net/articles/business-articles/the-simple-guide-to-creative-commons-resources/</a:t>
            </a:r>
            <a:r>
              <a:rPr lang="en-US" sz="1200" dirty="0"/>
              <a:t> by Carrie Cousins</a:t>
            </a:r>
          </a:p>
        </p:txBody>
      </p:sp>
    </p:spTree>
    <p:extLst>
      <p:ext uri="{BB962C8B-B14F-4D97-AF65-F5344CB8AC3E}">
        <p14:creationId xmlns:p14="http://schemas.microsoft.com/office/powerpoint/2010/main" val="30285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Custom 10">
      <a:dk1>
        <a:sysClr val="windowText" lastClr="000000"/>
      </a:dk1>
      <a:lt1>
        <a:sysClr val="window" lastClr="FFFFFF"/>
      </a:lt1>
      <a:dk2>
        <a:srgbClr val="212123"/>
      </a:dk2>
      <a:lt2>
        <a:srgbClr val="FFFFFF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A2DAFC"/>
      </a:hlink>
      <a:folHlink>
        <a:srgbClr val="9BD4FF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665</TotalTime>
  <Words>883</Words>
  <Application>Microsoft Office PowerPoint</Application>
  <PresentationFormat>Widescreen</PresentationFormat>
  <Paragraphs>103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Calisto MT</vt:lpstr>
      <vt:lpstr>Source Sans Pro</vt:lpstr>
      <vt:lpstr>Trebuchet MS</vt:lpstr>
      <vt:lpstr>Wingdings 2</vt:lpstr>
      <vt:lpstr>Slate</vt:lpstr>
      <vt:lpstr>ALG 101: Open Education and Textbook Transformation</vt:lpstr>
      <vt:lpstr>Textbook prices skyrocketed starting in 2000…</vt:lpstr>
      <vt:lpstr>PowerPoint Presentation</vt:lpstr>
      <vt:lpstr>PowerPoint Presentation</vt:lpstr>
      <vt:lpstr>The Open Education movement seeks to enable affordable and new forms of sharing  and enhancing education through new forms of teaching. </vt:lpstr>
      <vt:lpstr>David Wiley: OER = Free + Permissions The 5R Permissions of Open</vt:lpstr>
      <vt:lpstr> Open Education Values</vt:lpstr>
      <vt:lpstr>Creative Commons Licenses:  The Open Education Licenses</vt:lpstr>
      <vt:lpstr>How it Works: Start with Attribution</vt:lpstr>
      <vt:lpstr>It’s about equity and access.</vt:lpstr>
      <vt:lpstr>But it’s more than just higher grades. </vt:lpstr>
      <vt:lpstr>Research, Research, and More Research on Open Pedagogy and OER</vt:lpstr>
      <vt:lpstr>Finding OER: Starting Small</vt:lpstr>
      <vt:lpstr>Finding OER: Ending Big</vt:lpstr>
      <vt:lpstr>Finding OER in Unexpected Places</vt:lpstr>
      <vt:lpstr>Instructional Faculty…</vt:lpstr>
      <vt:lpstr>Librarians…</vt:lpstr>
      <vt:lpstr>Instructional Designers…</vt:lpstr>
      <vt:lpstr>ALG Textbook Transformation Grants:  (as of February 12, 2018)</vt:lpstr>
      <vt:lpstr>Textbook Transformation Grants: The Basics</vt:lpstr>
      <vt:lpstr>Getting Started</vt:lpstr>
      <vt:lpstr>When the new RFP is announced…</vt:lpstr>
      <vt:lpstr>Talk to your Campus Champion and Library Coordinator! </vt:lpstr>
      <vt:lpstr>Thank you! </vt:lpstr>
    </vt:vector>
  </TitlesOfParts>
  <Company>University System of Georgia Board of Regents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Gallant</dc:creator>
  <cp:lastModifiedBy>Jeff Gallant</cp:lastModifiedBy>
  <cp:revision>76</cp:revision>
  <dcterms:created xsi:type="dcterms:W3CDTF">2018-02-28T13:21:50Z</dcterms:created>
  <dcterms:modified xsi:type="dcterms:W3CDTF">2018-06-19T12:02:59Z</dcterms:modified>
</cp:coreProperties>
</file>